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36.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Layouts/slideLayout4.xml" ContentType="application/vnd.openxmlformats-officedocument.presentationml.slideLayout+xml"/>
  <Override PartName="/ppt/notesSlides/notesSlide24.xml" ContentType="application/vnd.openxmlformats-officedocument.presentationml.notesSlide+xml"/>
  <Override PartName="/ppt/slideLayouts/slideLayout3.xml" ContentType="application/vnd.openxmlformats-officedocument.presentationml.slideLayout+xml"/>
  <Override PartName="/ppt/notesSlides/notesSlide25.xml" ContentType="application/vnd.openxmlformats-officedocument.presentationml.notesSlide+xml"/>
  <Override PartName="/ppt/slideLayouts/slideLayout2.xml" ContentType="application/vnd.openxmlformats-officedocument.presentationml.slideLayout+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notesSlides/notesSlide20.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ommentAuthors.xml" ContentType="application/vnd.openxmlformats-officedocument.presentationml.commentAuth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58" r:id="rId4"/>
    <p:sldId id="259" r:id="rId5"/>
    <p:sldId id="260" r:id="rId6"/>
    <p:sldId id="261" r:id="rId7"/>
    <p:sldId id="279" r:id="rId8"/>
    <p:sldId id="290" r:id="rId9"/>
    <p:sldId id="291" r:id="rId10"/>
    <p:sldId id="277" r:id="rId11"/>
    <p:sldId id="278" r:id="rId12"/>
    <p:sldId id="292" r:id="rId13"/>
    <p:sldId id="322" r:id="rId14"/>
    <p:sldId id="323" r:id="rId15"/>
    <p:sldId id="293" r:id="rId16"/>
    <p:sldId id="280" r:id="rId17"/>
    <p:sldId id="282" r:id="rId18"/>
    <p:sldId id="283" r:id="rId19"/>
    <p:sldId id="284" r:id="rId20"/>
    <p:sldId id="285" r:id="rId21"/>
    <p:sldId id="286" r:id="rId22"/>
    <p:sldId id="287" r:id="rId23"/>
    <p:sldId id="288" r:id="rId24"/>
    <p:sldId id="295" r:id="rId25"/>
    <p:sldId id="305" r:id="rId26"/>
    <p:sldId id="329" r:id="rId27"/>
    <p:sldId id="317" r:id="rId28"/>
    <p:sldId id="318" r:id="rId29"/>
    <p:sldId id="301" r:id="rId30"/>
    <p:sldId id="319" r:id="rId31"/>
    <p:sldId id="320" r:id="rId32"/>
    <p:sldId id="321" r:id="rId33"/>
    <p:sldId id="296" r:id="rId34"/>
    <p:sldId id="297" r:id="rId35"/>
    <p:sldId id="306" r:id="rId36"/>
    <p:sldId id="326" r:id="rId37"/>
    <p:sldId id="327" r:id="rId38"/>
    <p:sldId id="307" r:id="rId39"/>
    <p:sldId id="328" r:id="rId40"/>
    <p:sldId id="324" r:id="rId41"/>
    <p:sldId id="325" r:id="rId42"/>
    <p:sldId id="270" r:id="rId43"/>
    <p:sldId id="311" r:id="rId44"/>
    <p:sldId id="31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per, Jeff D" initials="JJ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9" autoAdjust="0"/>
    <p:restoredTop sz="91361" autoAdjust="0"/>
  </p:normalViewPr>
  <p:slideViewPr>
    <p:cSldViewPr snapToGrid="0">
      <p:cViewPr varScale="1">
        <p:scale>
          <a:sx n="63" d="100"/>
          <a:sy n="63" d="100"/>
        </p:scale>
        <p:origin x="656" y="48"/>
      </p:cViewPr>
      <p:guideLst>
        <p:guide orient="horz" pos="2160"/>
        <p:guide pos="3840"/>
      </p:guideLst>
    </p:cSldViewPr>
  </p:slid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03BBC-3934-49F4-B01E-5255C0DAC151}" type="datetimeFigureOut">
              <a:rPr lang="en-US" smtClean="0"/>
              <a:t>8/1/2017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0170A-ABBA-47DC-8A5B-60FFC9C0B138}" type="slidenum">
              <a:rPr lang="en-US" smtClean="0"/>
              <a:t>‹#›</a:t>
            </a:fld>
            <a:endParaRPr lang="en-US"/>
          </a:p>
        </p:txBody>
      </p:sp>
    </p:spTree>
    <p:extLst>
      <p:ext uri="{BB962C8B-B14F-4D97-AF65-F5344CB8AC3E}">
        <p14:creationId xmlns:p14="http://schemas.microsoft.com/office/powerpoint/2010/main" val="1008695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1</a:t>
            </a:fld>
            <a:endParaRPr lang="en-US"/>
          </a:p>
        </p:txBody>
      </p:sp>
    </p:spTree>
    <p:extLst>
      <p:ext uri="{BB962C8B-B14F-4D97-AF65-F5344CB8AC3E}">
        <p14:creationId xmlns:p14="http://schemas.microsoft.com/office/powerpoint/2010/main" val="1866532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chemeClr val="tx1"/>
                </a:solidFill>
                <a:latin typeface="+mn-lt"/>
                <a:ea typeface="+mn-ea"/>
                <a:cs typeface="+mn-cs"/>
              </a:rPr>
              <a:t>Analogous cost estimating is frequently used to estimate a parameter when there is a </a:t>
            </a:r>
            <a:r>
              <a:rPr lang="en-US" sz="2400" b="1" i="0" u="none" strike="noStrike" kern="1200" baseline="0" dirty="0">
                <a:solidFill>
                  <a:schemeClr val="tx1"/>
                </a:solidFill>
                <a:latin typeface="+mn-lt"/>
                <a:ea typeface="+mn-ea"/>
                <a:cs typeface="+mn-cs"/>
              </a:rPr>
              <a:t>limited amount of detailed information </a:t>
            </a:r>
            <a:r>
              <a:rPr lang="en-US" sz="2400" b="0" i="0" u="none" strike="noStrike" kern="1200" baseline="0" dirty="0">
                <a:solidFill>
                  <a:schemeClr val="tx1"/>
                </a:solidFill>
                <a:latin typeface="+mn-lt"/>
                <a:ea typeface="+mn-ea"/>
                <a:cs typeface="+mn-cs"/>
              </a:rPr>
              <a:t>about the project, for example, in the early phases of a project. Analogous cost estimating uses </a:t>
            </a:r>
            <a:r>
              <a:rPr lang="en-US" sz="2400" b="1" i="0" u="none" strike="noStrike" kern="1200" baseline="0" dirty="0">
                <a:solidFill>
                  <a:schemeClr val="tx1"/>
                </a:solidFill>
                <a:latin typeface="+mn-lt"/>
                <a:ea typeface="+mn-ea"/>
                <a:cs typeface="+mn-cs"/>
              </a:rPr>
              <a:t>historical information and expert judgment</a:t>
            </a:r>
            <a:r>
              <a:rPr lang="en-US" sz="2400" b="0" i="0" u="none" strike="noStrike" kern="1200" baseline="0" dirty="0">
                <a:solidFill>
                  <a:schemeClr val="tx1"/>
                </a:solidFill>
                <a:latin typeface="+mn-lt"/>
                <a:ea typeface="+mn-ea"/>
                <a:cs typeface="+mn-cs"/>
              </a:rPr>
              <a:t>. Analogous cost estimating is generally </a:t>
            </a:r>
            <a:r>
              <a:rPr lang="en-US" sz="2400" b="1" i="0" u="none" strike="noStrike" kern="1200" baseline="0" dirty="0">
                <a:solidFill>
                  <a:schemeClr val="tx1"/>
                </a:solidFill>
                <a:latin typeface="+mn-lt"/>
                <a:ea typeface="+mn-ea"/>
                <a:cs typeface="+mn-cs"/>
              </a:rPr>
              <a:t>less costly and time consuming </a:t>
            </a:r>
            <a:r>
              <a:rPr lang="en-US" sz="2400" b="0" i="0" u="none" strike="noStrike" kern="1200" baseline="0" dirty="0">
                <a:solidFill>
                  <a:schemeClr val="tx1"/>
                </a:solidFill>
                <a:latin typeface="+mn-lt"/>
                <a:ea typeface="+mn-ea"/>
                <a:cs typeface="+mn-cs"/>
              </a:rPr>
              <a:t>than other techniques, but it is also </a:t>
            </a:r>
            <a:r>
              <a:rPr lang="en-US" sz="2400" b="1" i="0" u="none" strike="noStrike" kern="1200" baseline="0" dirty="0">
                <a:solidFill>
                  <a:schemeClr val="tx1"/>
                </a:solidFill>
                <a:latin typeface="+mn-lt"/>
                <a:ea typeface="+mn-ea"/>
                <a:cs typeface="+mn-cs"/>
              </a:rPr>
              <a:t>generally less accurate</a:t>
            </a:r>
            <a:r>
              <a:rPr lang="en-US" sz="24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chemeClr val="tx1"/>
                </a:solidFill>
                <a:latin typeface="+mn-lt"/>
                <a:ea typeface="+mn-ea"/>
                <a:cs typeface="+mn-cs"/>
              </a:rPr>
              <a:t>Parametric estimating uses a statistical relationship between historical data and other variables  (e.g., square footage in construction) to calculate an estimate for activity parameters, such as cost, budget, and duration.  </a:t>
            </a:r>
            <a:r>
              <a:rPr lang="en-US" sz="2400" b="1" i="0" u="none" strike="noStrike" kern="1200" baseline="0" dirty="0">
                <a:solidFill>
                  <a:schemeClr val="tx1"/>
                </a:solidFill>
                <a:latin typeface="+mn-lt"/>
                <a:ea typeface="+mn-ea"/>
                <a:cs typeface="+mn-cs"/>
              </a:rPr>
              <a:t>Concrete bridge deck is $125/square foot</a:t>
            </a:r>
            <a:r>
              <a:rPr lang="en-US" sz="1800" b="1" i="0" u="none" strike="noStrike" kern="1200" baseline="0" dirty="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68541BEC-1A86-495B-B92D-CE06C54FF07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67151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effectLst/>
                <a:latin typeface="+mn-lt"/>
                <a:ea typeface="+mn-ea"/>
                <a:cs typeface="+mn-cs"/>
              </a:rPr>
              <a:t>Ask question:  “What does a KYTC PM do when a project get de-emphasized?  Or the reverse: emphasized to top priority?”</a:t>
            </a:r>
          </a:p>
          <a:p>
            <a:pPr lvl="0"/>
            <a:endParaRPr lang="en-US" sz="800" kern="1200" dirty="0">
              <a:solidFill>
                <a:schemeClr val="tx1"/>
              </a:solidFill>
              <a:effectLst/>
              <a:latin typeface="+mn-lt"/>
              <a:ea typeface="+mn-ea"/>
              <a:cs typeface="+mn-cs"/>
            </a:endParaRPr>
          </a:p>
          <a:p>
            <a:pPr lvl="0"/>
            <a:r>
              <a:rPr lang="en-US" sz="800" kern="1200" dirty="0">
                <a:solidFill>
                  <a:schemeClr val="tx1"/>
                </a:solidFill>
                <a:effectLst/>
                <a:latin typeface="+mn-lt"/>
                <a:ea typeface="+mn-ea"/>
                <a:cs typeface="+mn-cs"/>
              </a:rPr>
              <a:t>For the on-again, off</a:t>
            </a:r>
            <a:r>
              <a:rPr lang="en-US" sz="800" kern="1200" baseline="0" dirty="0">
                <a:solidFill>
                  <a:schemeClr val="tx1"/>
                </a:solidFill>
                <a:effectLst/>
                <a:latin typeface="+mn-lt"/>
                <a:ea typeface="+mn-ea"/>
                <a:cs typeface="+mn-cs"/>
              </a:rPr>
              <a:t>-again project yo-yo’s…when it is hot one day and seemingly dead the next: muddle through it.  We do the best we can, be proactive if we can, and respond accordingly if we can’t.</a:t>
            </a:r>
          </a:p>
          <a:p>
            <a:pPr lvl="0"/>
            <a:endParaRPr lang="en-US" sz="800" kern="1200" baseline="0" dirty="0">
              <a:solidFill>
                <a:schemeClr val="tx1"/>
              </a:solidFill>
              <a:effectLst/>
              <a:latin typeface="+mn-lt"/>
              <a:ea typeface="+mn-ea"/>
              <a:cs typeface="+mn-cs"/>
            </a:endParaRPr>
          </a:p>
          <a:p>
            <a:pPr lvl="0"/>
            <a:r>
              <a:rPr lang="en-US" sz="800" kern="1200" baseline="0" dirty="0">
                <a:solidFill>
                  <a:schemeClr val="tx1"/>
                </a:solidFill>
                <a:effectLst/>
                <a:latin typeface="+mn-lt"/>
                <a:ea typeface="+mn-ea"/>
                <a:cs typeface="+mn-cs"/>
              </a:rPr>
              <a:t>We know this is difficult for consultants to manage, but it’s difficult for us as well.  We make commitments to the public, stakeholders, elected officials, etc. then fail to deliver.  So what do we do?  We adjust our schedules and priorities and move forward.  </a:t>
            </a:r>
            <a:endParaRPr lang="en-US" sz="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41BEC-1A86-495B-B92D-CE06C54FF0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866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effectLst/>
                <a:latin typeface="+mn-lt"/>
                <a:ea typeface="+mn-ea"/>
                <a:cs typeface="+mn-cs"/>
              </a:rPr>
              <a:t>Ask question:  “What does a KYTC PM do when a project get de-emphasized?  Or the reverse: emphasized to top priority?”</a:t>
            </a:r>
          </a:p>
          <a:p>
            <a:pPr lvl="0"/>
            <a:endParaRPr lang="en-US" sz="800" kern="1200" dirty="0">
              <a:solidFill>
                <a:schemeClr val="tx1"/>
              </a:solidFill>
              <a:effectLst/>
              <a:latin typeface="+mn-lt"/>
              <a:ea typeface="+mn-ea"/>
              <a:cs typeface="+mn-cs"/>
            </a:endParaRPr>
          </a:p>
          <a:p>
            <a:pPr lvl="0"/>
            <a:r>
              <a:rPr lang="en-US" sz="800" kern="1200" dirty="0">
                <a:solidFill>
                  <a:schemeClr val="tx1"/>
                </a:solidFill>
                <a:effectLst/>
                <a:latin typeface="+mn-lt"/>
                <a:ea typeface="+mn-ea"/>
                <a:cs typeface="+mn-cs"/>
              </a:rPr>
              <a:t>For the on-again, off</a:t>
            </a:r>
            <a:r>
              <a:rPr lang="en-US" sz="800" kern="1200" baseline="0" dirty="0">
                <a:solidFill>
                  <a:schemeClr val="tx1"/>
                </a:solidFill>
                <a:effectLst/>
                <a:latin typeface="+mn-lt"/>
                <a:ea typeface="+mn-ea"/>
                <a:cs typeface="+mn-cs"/>
              </a:rPr>
              <a:t>-again project yo-yo’s…when it is hot one day and seemingly dead the next: muddle through it.  We do the best we can, be proactive if we can, and respond accordingly if we can’t.</a:t>
            </a:r>
          </a:p>
          <a:p>
            <a:pPr lvl="0"/>
            <a:endParaRPr lang="en-US" sz="800" kern="1200" baseline="0" dirty="0">
              <a:solidFill>
                <a:schemeClr val="tx1"/>
              </a:solidFill>
              <a:effectLst/>
              <a:latin typeface="+mn-lt"/>
              <a:ea typeface="+mn-ea"/>
              <a:cs typeface="+mn-cs"/>
            </a:endParaRPr>
          </a:p>
          <a:p>
            <a:pPr lvl="0"/>
            <a:r>
              <a:rPr lang="en-US" sz="800" kern="1200" baseline="0" dirty="0">
                <a:solidFill>
                  <a:schemeClr val="tx1"/>
                </a:solidFill>
                <a:effectLst/>
                <a:latin typeface="+mn-lt"/>
                <a:ea typeface="+mn-ea"/>
                <a:cs typeface="+mn-cs"/>
              </a:rPr>
              <a:t>We know this is difficult for consultants to manage, but it’s difficult for us as well.  We make commitments to the public, stakeholders, elected officials, etc. then fail to deliver.  So what do we do?  We adjust our schedules and priorities and move forward.  </a:t>
            </a:r>
            <a:endParaRPr lang="en-US" sz="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41BEC-1A86-495B-B92D-CE06C54FF0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921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541BEC-1A86-495B-B92D-CE06C54FF07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39836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a:t>
            </a:r>
            <a:r>
              <a:rPr lang="en-US" baseline="0" dirty="0"/>
              <a:t> to create a project timeline, we had to make several assumptions.  We decided to create project contexts so we could frame up the project timelines.  The project contexts we chose are….</a:t>
            </a:r>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16</a:t>
            </a:fld>
            <a:endParaRPr lang="en-US"/>
          </a:p>
        </p:txBody>
      </p:sp>
    </p:spTree>
    <p:extLst>
      <p:ext uri="{BB962C8B-B14F-4D97-AF65-F5344CB8AC3E}">
        <p14:creationId xmlns:p14="http://schemas.microsoft.com/office/powerpoint/2010/main" val="2975564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541BEC-1A86-495B-B92D-CE06C54FF074}" type="slidenum">
              <a:rPr lang="en-US" smtClean="0"/>
              <a:t>17</a:t>
            </a:fld>
            <a:endParaRPr lang="en-US"/>
          </a:p>
        </p:txBody>
      </p:sp>
    </p:spTree>
    <p:extLst>
      <p:ext uri="{BB962C8B-B14F-4D97-AF65-F5344CB8AC3E}">
        <p14:creationId xmlns:p14="http://schemas.microsoft.com/office/powerpoint/2010/main" val="630556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buFont typeface="Arial" pitchFamily="34" charset="0"/>
              <a:buNone/>
              <a:defRPr/>
            </a:pPr>
            <a:r>
              <a:rPr lang="en-US" dirty="0"/>
              <a:t>Ask Question:</a:t>
            </a:r>
          </a:p>
          <a:p>
            <a:pPr defTabSz="933126">
              <a:buFont typeface="Arial" pitchFamily="34" charset="0"/>
              <a:buNone/>
              <a:defRPr/>
            </a:pPr>
            <a:endParaRPr lang="en-US" dirty="0"/>
          </a:p>
          <a:p>
            <a:pPr defTabSz="933126">
              <a:buFont typeface="Arial" pitchFamily="34" charset="0"/>
              <a:buNone/>
              <a:defRPr/>
            </a:pPr>
            <a:r>
              <a:rPr lang="en-US" baseline="0" dirty="0"/>
              <a:t>How do you define a average highway project?</a:t>
            </a:r>
          </a:p>
          <a:p>
            <a:pPr defTabSz="933126">
              <a:buFont typeface="Arial" pitchFamily="34" charset="0"/>
              <a:buNone/>
              <a:defRPr/>
            </a:pPr>
            <a:endParaRPr lang="en-US" baseline="0" dirty="0"/>
          </a:p>
          <a:p>
            <a:pPr defTabSz="933126">
              <a:buFont typeface="Arial" pitchFamily="34" charset="0"/>
              <a:buNone/>
              <a:defRPr/>
            </a:pPr>
            <a:r>
              <a:rPr lang="en-US" baseline="0" dirty="0"/>
              <a:t>[Darrin will engage the participants.  Hopefully the class will acknowledge that “average” is difficult to define with highway projects.  There are similarities, but each project is different from the others.]</a:t>
            </a:r>
            <a:endParaRPr lang="en-US" dirty="0"/>
          </a:p>
        </p:txBody>
      </p:sp>
      <p:sp>
        <p:nvSpPr>
          <p:cNvPr id="4" name="Slide Number Placeholder 3"/>
          <p:cNvSpPr>
            <a:spLocks noGrp="1"/>
          </p:cNvSpPr>
          <p:nvPr>
            <p:ph type="sldNum" sz="quarter" idx="10"/>
          </p:nvPr>
        </p:nvSpPr>
        <p:spPr/>
        <p:txBody>
          <a:bodyPr/>
          <a:lstStyle/>
          <a:p>
            <a:fld id="{68541BEC-1A86-495B-B92D-CE06C54FF07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860498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563" lvl="1" defTabSz="933126">
              <a:buFont typeface="Arial" pitchFamily="34" charset="0"/>
              <a:buNone/>
              <a:defRPr/>
            </a:pPr>
            <a:r>
              <a:rPr lang="en-US" sz="1000" baseline="0" dirty="0"/>
              <a:t>Read:</a:t>
            </a:r>
          </a:p>
          <a:p>
            <a:pPr marL="466563" lvl="1" defTabSz="933126">
              <a:buFont typeface="Arial" pitchFamily="34" charset="0"/>
              <a:buNone/>
              <a:defRPr/>
            </a:pPr>
            <a:endParaRPr lang="en-US" sz="1000" baseline="0" dirty="0"/>
          </a:p>
          <a:p>
            <a:pPr marL="466563" lvl="1" defTabSz="933126">
              <a:buFont typeface="Arial" pitchFamily="34" charset="0"/>
              <a:buNone/>
              <a:defRPr/>
            </a:pPr>
            <a:r>
              <a:rPr lang="en-US" sz="1000" baseline="0" dirty="0"/>
              <a:t>When we think of average, we think of charted data and graphs and the ability to measure something about the topic.  From those measures we can average the numbers to come up with a </a:t>
            </a:r>
            <a:r>
              <a:rPr lang="en-US" sz="1000" b="0" i="0" kern="1200" dirty="0">
                <a:solidFill>
                  <a:schemeClr val="tx1"/>
                </a:solidFill>
                <a:effectLst/>
                <a:latin typeface="+mn-lt"/>
                <a:ea typeface="+mn-ea"/>
                <a:cs typeface="+mn-cs"/>
              </a:rPr>
              <a:t>central or typical value in a set of data.  </a:t>
            </a:r>
          </a:p>
          <a:p>
            <a:pPr marL="466563" lvl="1" defTabSz="933126">
              <a:buFont typeface="Arial" pitchFamily="34" charset="0"/>
              <a:buNone/>
              <a:defRPr/>
            </a:pPr>
            <a:endParaRPr lang="en-US" sz="1000" b="0" i="0" kern="1200" baseline="0" dirty="0">
              <a:solidFill>
                <a:schemeClr val="tx1"/>
              </a:solidFill>
              <a:effectLst/>
              <a:latin typeface="+mn-lt"/>
              <a:ea typeface="+mn-ea"/>
              <a:cs typeface="+mn-cs"/>
            </a:endParaRPr>
          </a:p>
          <a:p>
            <a:pPr marL="466563" lvl="1" defTabSz="933126">
              <a:buFont typeface="Arial" pitchFamily="34" charset="0"/>
              <a:buNone/>
              <a:defRPr/>
            </a:pPr>
            <a:r>
              <a:rPr lang="en-US" sz="1000" b="0" i="0" kern="1200" baseline="0" dirty="0">
                <a:solidFill>
                  <a:schemeClr val="tx1"/>
                </a:solidFill>
                <a:effectLst/>
                <a:latin typeface="+mn-lt"/>
                <a:ea typeface="+mn-ea"/>
                <a:cs typeface="+mn-cs"/>
              </a:rPr>
              <a:t>Our projects may have some trackable statistics in which “average” is useful.  Numbers like average cost or average duration.  However, the details of our projects don’t lend them self to “average”.</a:t>
            </a:r>
            <a:endParaRPr lang="en-US" sz="1000" baseline="0" dirty="0"/>
          </a:p>
        </p:txBody>
      </p:sp>
      <p:sp>
        <p:nvSpPr>
          <p:cNvPr id="4" name="Slide Number Placeholder 3"/>
          <p:cNvSpPr>
            <a:spLocks noGrp="1"/>
          </p:cNvSpPr>
          <p:nvPr>
            <p:ph type="sldNum" sz="quarter" idx="10"/>
          </p:nvPr>
        </p:nvSpPr>
        <p:spPr/>
        <p:txBody>
          <a:bodyPr/>
          <a:lstStyle/>
          <a:p>
            <a:fld id="{68541BEC-1A86-495B-B92D-CE06C54FF07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162567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563" lvl="1" defTabSz="933126">
              <a:buFont typeface="Arial" pitchFamily="34" charset="0"/>
              <a:buNone/>
              <a:defRPr/>
            </a:pPr>
            <a:r>
              <a:rPr lang="en-US" sz="1000" baseline="0" dirty="0"/>
              <a:t>Read:</a:t>
            </a:r>
          </a:p>
          <a:p>
            <a:pPr marL="466563" lvl="1" defTabSz="933126">
              <a:buFont typeface="Arial" pitchFamily="34" charset="0"/>
              <a:buNone/>
              <a:defRPr/>
            </a:pPr>
            <a:endParaRPr lang="en-US" sz="1000" baseline="0" dirty="0"/>
          </a:p>
          <a:p>
            <a:pPr marL="466563" lvl="1" defTabSz="933126">
              <a:buFont typeface="Arial" pitchFamily="34" charset="0"/>
              <a:buNone/>
              <a:defRPr/>
            </a:pPr>
            <a:r>
              <a:rPr lang="en-US" sz="1000" baseline="0" dirty="0"/>
              <a:t>If we try to statistically value and record our highway projects, there is no average.  Every project is unique.  They have great variety in their purposes, solutions, impacts, form, their development, and on and on.  There are similarities, but each project ends up being different.  They are different and many times have to be managed in a way that recognizes their uniqueness.</a:t>
            </a:r>
          </a:p>
          <a:p>
            <a:pPr marL="466563" lvl="1" defTabSz="933126">
              <a:buFont typeface="Arial" pitchFamily="34" charset="0"/>
              <a:buNone/>
              <a:defRPr/>
            </a:pPr>
            <a:endParaRPr lang="en-US" sz="1000" baseline="0" dirty="0"/>
          </a:p>
          <a:p>
            <a:pPr marL="466563" lvl="1" defTabSz="933126">
              <a:buFont typeface="Arial" pitchFamily="34" charset="0"/>
              <a:buNone/>
              <a:defRPr/>
            </a:pPr>
            <a:r>
              <a:rPr lang="en-US" sz="1000" baseline="0" dirty="0"/>
              <a:t>To quote me, “We’ve built all the easy ones’</a:t>
            </a:r>
          </a:p>
          <a:p>
            <a:pPr marL="466563" lvl="1" defTabSz="933126">
              <a:buFont typeface="Arial" pitchFamily="34" charset="0"/>
              <a:buNone/>
              <a:defRPr/>
            </a:pPr>
            <a:endParaRPr lang="en-US" sz="800" baseline="0" dirty="0"/>
          </a:p>
          <a:p>
            <a:pPr marL="466563" lvl="1" defTabSz="933126">
              <a:buFont typeface="Arial" pitchFamily="34" charset="0"/>
              <a:buNone/>
              <a:defRPr/>
            </a:pPr>
            <a:endParaRPr lang="en-US" sz="800" baseline="0" dirty="0"/>
          </a:p>
        </p:txBody>
      </p:sp>
      <p:sp>
        <p:nvSpPr>
          <p:cNvPr id="4" name="Slide Number Placeholder 3"/>
          <p:cNvSpPr>
            <a:spLocks noGrp="1"/>
          </p:cNvSpPr>
          <p:nvPr>
            <p:ph type="sldNum" sz="quarter" idx="10"/>
          </p:nvPr>
        </p:nvSpPr>
        <p:spPr/>
        <p:txBody>
          <a:bodyPr/>
          <a:lstStyle/>
          <a:p>
            <a:fld id="{68541BEC-1A86-495B-B92D-CE06C54FF07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292871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a:t>
            </a:r>
            <a:r>
              <a:rPr lang="en-US" baseline="0" dirty="0"/>
              <a:t> to create a project timeline, we had to make several assumptions.  We decided to create project contexts so we could frame up the project timelines.  The project contexts we chose are….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0170A-ABBA-47DC-8A5B-60FFC9C0B1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096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year project and we’ve completed</a:t>
            </a:r>
            <a:r>
              <a:rPr lang="en-US" baseline="0" dirty="0"/>
              <a:t> first year</a:t>
            </a:r>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2</a:t>
            </a:fld>
            <a:endParaRPr lang="en-US"/>
          </a:p>
        </p:txBody>
      </p:sp>
    </p:spTree>
    <p:extLst>
      <p:ext uri="{BB962C8B-B14F-4D97-AF65-F5344CB8AC3E}">
        <p14:creationId xmlns:p14="http://schemas.microsoft.com/office/powerpoint/2010/main" val="3556400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Read: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environmental process often drives preliminary engineering.  The consultants should assemble the appropriate team to lead this process.  Although the consultant project engineer should be working directly with the PM, he (or the environmental leader on his team) should be prepared to coordinate with the district EC’s and DEA SME’s at the PM’s direction.  Environmental contract negotiations will be performed by the DEA SME’s.  The consultant should be prepared to negotiate with the appropriate SME’s while keeping the EC and PM informed.”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Note:  Different</a:t>
            </a:r>
            <a:r>
              <a:rPr lang="en-US" sz="1200" kern="1200" baseline="0" dirty="0">
                <a:solidFill>
                  <a:schemeClr val="tx1"/>
                </a:solidFill>
                <a:effectLst/>
                <a:latin typeface="+mn-lt"/>
                <a:ea typeface="+mn-ea"/>
                <a:cs typeface="+mn-cs"/>
              </a:rPr>
              <a:t> PM’s may handle this differently.  Some may want the consultant environmental lead coordinating directly with the Environmental Coordinator.  Some may want everything run through the PM.  The key item to remember is to keep the PM in the loop.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541BEC-1A86-495B-B92D-CE06C54FF074}" type="slidenum">
              <a:rPr lang="en-US" smtClean="0"/>
              <a:t>26</a:t>
            </a:fld>
            <a:endParaRPr lang="en-US"/>
          </a:p>
        </p:txBody>
      </p:sp>
    </p:spTree>
    <p:extLst>
      <p:ext uri="{BB962C8B-B14F-4D97-AF65-F5344CB8AC3E}">
        <p14:creationId xmlns:p14="http://schemas.microsoft.com/office/powerpoint/2010/main" val="2840375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29</a:t>
            </a:fld>
            <a:endParaRPr lang="en-US"/>
          </a:p>
        </p:txBody>
      </p:sp>
    </p:spTree>
    <p:extLst>
      <p:ext uri="{BB962C8B-B14F-4D97-AF65-F5344CB8AC3E}">
        <p14:creationId xmlns:p14="http://schemas.microsoft.com/office/powerpoint/2010/main" val="2815695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35</a:t>
            </a:fld>
            <a:endParaRPr lang="en-US"/>
          </a:p>
        </p:txBody>
      </p:sp>
    </p:spTree>
    <p:extLst>
      <p:ext uri="{BB962C8B-B14F-4D97-AF65-F5344CB8AC3E}">
        <p14:creationId xmlns:p14="http://schemas.microsoft.com/office/powerpoint/2010/main" val="1323413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38</a:t>
            </a:fld>
            <a:endParaRPr lang="en-US"/>
          </a:p>
        </p:txBody>
      </p:sp>
    </p:spTree>
    <p:extLst>
      <p:ext uri="{BB962C8B-B14F-4D97-AF65-F5344CB8AC3E}">
        <p14:creationId xmlns:p14="http://schemas.microsoft.com/office/powerpoint/2010/main" val="1323413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Get trained; become experts</a:t>
            </a:r>
            <a:r>
              <a:rPr lang="en-US" sz="1200" kern="1200" baseline="0" dirty="0">
                <a:solidFill>
                  <a:schemeClr val="tx1"/>
                </a:solidFill>
                <a:effectLst/>
                <a:latin typeface="+mn-lt"/>
                <a:ea typeface="+mn-ea"/>
                <a:cs typeface="+mn-cs"/>
              </a:rPr>
              <a:t> on CPM preparation, editing and analyzing.  Make strong recommendations to the PM.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541BEC-1A86-495B-B92D-CE06C54FF074}" type="slidenum">
              <a:rPr lang="en-US" smtClean="0"/>
              <a:t>42</a:t>
            </a:fld>
            <a:endParaRPr lang="en-US"/>
          </a:p>
        </p:txBody>
      </p:sp>
    </p:spTree>
    <p:extLst>
      <p:ext uri="{BB962C8B-B14F-4D97-AF65-F5344CB8AC3E}">
        <p14:creationId xmlns:p14="http://schemas.microsoft.com/office/powerpoint/2010/main" val="2025039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year project and we’ve completed</a:t>
            </a:r>
            <a:r>
              <a:rPr lang="en-US" baseline="0" dirty="0"/>
              <a:t> first year</a:t>
            </a:r>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44</a:t>
            </a:fld>
            <a:endParaRPr lang="en-US"/>
          </a:p>
        </p:txBody>
      </p:sp>
    </p:spTree>
    <p:extLst>
      <p:ext uri="{BB962C8B-B14F-4D97-AF65-F5344CB8AC3E}">
        <p14:creationId xmlns:p14="http://schemas.microsoft.com/office/powerpoint/2010/main" val="782426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plan for year three…so stay tuned.</a:t>
            </a:r>
          </a:p>
        </p:txBody>
      </p:sp>
      <p:sp>
        <p:nvSpPr>
          <p:cNvPr id="4" name="Slide Number Placeholder 3"/>
          <p:cNvSpPr>
            <a:spLocks noGrp="1"/>
          </p:cNvSpPr>
          <p:nvPr>
            <p:ph type="sldNum" sz="quarter" idx="10"/>
          </p:nvPr>
        </p:nvSpPr>
        <p:spPr/>
        <p:txBody>
          <a:bodyPr/>
          <a:lstStyle/>
          <a:p>
            <a:fld id="{8660170A-ABBA-47DC-8A5B-60FFC9C0B138}" type="slidenum">
              <a:rPr lang="en-US" smtClean="0"/>
              <a:t>5</a:t>
            </a:fld>
            <a:endParaRPr lang="en-US"/>
          </a:p>
        </p:txBody>
      </p:sp>
    </p:spTree>
    <p:extLst>
      <p:ext uri="{BB962C8B-B14F-4D97-AF65-F5344CB8AC3E}">
        <p14:creationId xmlns:p14="http://schemas.microsoft.com/office/powerpoint/2010/main" val="2171012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6</a:t>
            </a:fld>
            <a:endParaRPr lang="en-US"/>
          </a:p>
        </p:txBody>
      </p:sp>
    </p:spTree>
    <p:extLst>
      <p:ext uri="{BB962C8B-B14F-4D97-AF65-F5344CB8AC3E}">
        <p14:creationId xmlns:p14="http://schemas.microsoft.com/office/powerpoint/2010/main" val="377715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541BEC-1A86-495B-B92D-CE06C54FF07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4148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41BEC-1A86-495B-B92D-CE06C54FF07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51989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541BEC-1A86-495B-B92D-CE06C54FF07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19585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41BEC-1A86-495B-B92D-CE06C54FF07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20635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41BEC-1A86-495B-B92D-CE06C54FF07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48457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591E37-61D8-4DE5-B1AB-318E419A233F}"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824361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91E37-61D8-4DE5-B1AB-318E419A233F}"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80747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91E37-61D8-4DE5-B1AB-318E419A233F}"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269946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91E37-61D8-4DE5-B1AB-318E419A233F}"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165598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591E37-61D8-4DE5-B1AB-318E419A233F}"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187329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591E37-61D8-4DE5-B1AB-318E419A233F}"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128170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591E37-61D8-4DE5-B1AB-318E419A233F}" type="datetimeFigureOut">
              <a:rPr lang="en-US" smtClean="0"/>
              <a:t>8/1/2017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78374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591E37-61D8-4DE5-B1AB-318E419A233F}" type="datetimeFigureOut">
              <a:rPr lang="en-US" smtClean="0"/>
              <a:t>8/1/2017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15709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91E37-61D8-4DE5-B1AB-318E419A233F}" type="datetimeFigureOut">
              <a:rPr lang="en-US" smtClean="0"/>
              <a:t>8/1/2017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12104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591E37-61D8-4DE5-B1AB-318E419A233F}"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315303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591E37-61D8-4DE5-B1AB-318E419A233F}"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277811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91E37-61D8-4DE5-B1AB-318E419A233F}" type="datetimeFigureOut">
              <a:rPr lang="en-US" smtClean="0"/>
              <a:t>8/1/2017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D4E1E-5AA1-4850-8CCE-7CA694C754F6}" type="slidenum">
              <a:rPr lang="en-US" smtClean="0"/>
              <a:t>‹#›</a:t>
            </a:fld>
            <a:endParaRPr lang="en-US"/>
          </a:p>
        </p:txBody>
      </p:sp>
    </p:spTree>
    <p:extLst>
      <p:ext uri="{BB962C8B-B14F-4D97-AF65-F5344CB8AC3E}">
        <p14:creationId xmlns:p14="http://schemas.microsoft.com/office/powerpoint/2010/main" val="3705579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Jeff.Jasper@uky.edu"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9B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3916" y="566456"/>
            <a:ext cx="11232130" cy="56810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44312" y="1260315"/>
            <a:ext cx="7127670" cy="1560452"/>
          </a:xfrm>
        </p:spPr>
        <p:txBody>
          <a:bodyPr>
            <a:noAutofit/>
          </a:bodyPr>
          <a:lstStyle/>
          <a:p>
            <a:pPr algn="l">
              <a:lnSpc>
                <a:spcPct val="100000"/>
              </a:lnSpc>
            </a:pPr>
            <a:r>
              <a:rPr lang="en-US" sz="4000" b="1" dirty="0" smtClean="0">
                <a:solidFill>
                  <a:srgbClr val="9DC3E6"/>
                </a:solidFill>
                <a:latin typeface="Helvetica"/>
                <a:cs typeface="Helvetica"/>
              </a:rPr>
              <a:t>Is My Project on Schedule?</a:t>
            </a:r>
            <a:endParaRPr lang="en-US" sz="4000" b="1" dirty="0">
              <a:solidFill>
                <a:srgbClr val="9DC3E6"/>
              </a:solidFill>
              <a:latin typeface="Helvetica"/>
              <a:cs typeface="Helvetica"/>
            </a:endParaRPr>
          </a:p>
        </p:txBody>
      </p:sp>
      <p:sp>
        <p:nvSpPr>
          <p:cNvPr id="3" name="Subtitle 2"/>
          <p:cNvSpPr>
            <a:spLocks noGrp="1"/>
          </p:cNvSpPr>
          <p:nvPr>
            <p:ph type="subTitle" idx="1"/>
          </p:nvPr>
        </p:nvSpPr>
        <p:spPr>
          <a:xfrm>
            <a:off x="774922" y="2908440"/>
            <a:ext cx="2624712" cy="507783"/>
          </a:xfrm>
        </p:spPr>
        <p:txBody>
          <a:bodyPr/>
          <a:lstStyle/>
          <a:p>
            <a:pPr algn="l"/>
            <a:r>
              <a:rPr lang="en-US" dirty="0">
                <a:solidFill>
                  <a:schemeClr val="bg1"/>
                </a:solidFill>
                <a:latin typeface="Helvetica Light"/>
                <a:cs typeface="Helvetica Light"/>
              </a:rPr>
              <a:t>Jeff Jasper</a:t>
            </a:r>
          </a:p>
        </p:txBody>
      </p:sp>
      <p:cxnSp>
        <p:nvCxnSpPr>
          <p:cNvPr id="8" name="Straight Connector 7"/>
          <p:cNvCxnSpPr/>
          <p:nvPr/>
        </p:nvCxnSpPr>
        <p:spPr>
          <a:xfrm flipV="1">
            <a:off x="6097751" y="504281"/>
            <a:ext cx="3548462" cy="5873950"/>
          </a:xfrm>
          <a:prstGeom prst="line">
            <a:avLst/>
          </a:prstGeom>
          <a:ln w="76200"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6343531" y="479248"/>
            <a:ext cx="3548462" cy="5873950"/>
          </a:xfrm>
          <a:prstGeom prst="line">
            <a:avLst/>
          </a:prstGeom>
          <a:ln w="38100"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511617" y="507261"/>
            <a:ext cx="3548462" cy="5873950"/>
          </a:xfrm>
          <a:prstGeom prst="line">
            <a:avLst/>
          </a:prstGeom>
          <a:ln w="38100" cmpd="dbl">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960669" y="488585"/>
            <a:ext cx="3548462" cy="5873950"/>
          </a:xfrm>
          <a:prstGeom prst="line">
            <a:avLst/>
          </a:prstGeom>
          <a:ln w="3175"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6215787" y="510239"/>
            <a:ext cx="3548462" cy="5873950"/>
          </a:xfrm>
          <a:prstGeom prst="line">
            <a:avLst/>
          </a:prstGeom>
          <a:ln w="3175" cmpd="sng">
            <a:solidFill>
              <a:schemeClr val="accent5"/>
            </a:solidFill>
          </a:ln>
        </p:spPr>
        <p:style>
          <a:lnRef idx="2">
            <a:schemeClr val="accent1"/>
          </a:lnRef>
          <a:fillRef idx="0">
            <a:schemeClr val="accent1"/>
          </a:fillRef>
          <a:effectRef idx="1">
            <a:schemeClr val="accent1"/>
          </a:effectRef>
          <a:fontRef idx="minor">
            <a:schemeClr val="tx1"/>
          </a:fontRef>
        </p:style>
      </p:cxnSp>
      <p:pic>
        <p:nvPicPr>
          <p:cNvPr id="13" name="Picture 12" descr="KTC_white.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29427" y="5342095"/>
            <a:ext cx="788394" cy="750143"/>
          </a:xfrm>
          <a:prstGeom prst="rect">
            <a:avLst/>
          </a:prstGeom>
        </p:spPr>
      </p:pic>
    </p:spTree>
    <p:extLst>
      <p:ext uri="{BB962C8B-B14F-4D97-AF65-F5344CB8AC3E}">
        <p14:creationId xmlns:p14="http://schemas.microsoft.com/office/powerpoint/2010/main" val="411992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79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3002644" y="-253988"/>
            <a:ext cx="8334191" cy="3461965"/>
          </a:xfrm>
          <a:prstGeom prst="rect">
            <a:avLst/>
          </a:prstGeom>
        </p:spPr>
      </p:pic>
      <p:sp>
        <p:nvSpPr>
          <p:cNvPr id="13" name="Rectangle 12"/>
          <p:cNvSpPr/>
          <p:nvPr/>
        </p:nvSpPr>
        <p:spPr>
          <a:xfrm>
            <a:off x="5373910" y="354866"/>
            <a:ext cx="6312135"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35978" y="3202214"/>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KTC_Black.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6" name="Title 2"/>
          <p:cNvSpPr txBox="1">
            <a:spLocks/>
          </p:cNvSpPr>
          <p:nvPr/>
        </p:nvSpPr>
        <p:spPr>
          <a:xfrm>
            <a:off x="5569858" y="983262"/>
            <a:ext cx="6105072"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b="1" dirty="0">
                <a:solidFill>
                  <a:srgbClr val="9DC3E6"/>
                </a:solidFill>
                <a:latin typeface="Helvetica"/>
                <a:cs typeface="Helvetica"/>
              </a:rPr>
              <a:t>Work Breakdown</a:t>
            </a:r>
          </a:p>
          <a:p>
            <a:pPr>
              <a:lnSpc>
                <a:spcPct val="100000"/>
              </a:lnSpc>
            </a:pPr>
            <a:r>
              <a:rPr lang="en-US" sz="4800" b="1" dirty="0">
                <a:solidFill>
                  <a:srgbClr val="9DC3E6"/>
                </a:solidFill>
                <a:latin typeface="Helvetica"/>
                <a:cs typeface="Helvetica"/>
              </a:rPr>
              <a:t>Structure</a:t>
            </a:r>
          </a:p>
        </p:txBody>
      </p:sp>
      <p:pic>
        <p:nvPicPr>
          <p:cNvPr id="11" name="Picture 10" descr="Unspecified 2.jpg"/>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76242" y="3371564"/>
            <a:ext cx="2196400" cy="3257994"/>
          </a:xfrm>
          <a:prstGeom prst="rect">
            <a:avLst/>
          </a:prstGeom>
        </p:spPr>
      </p:pic>
      <p:sp>
        <p:nvSpPr>
          <p:cNvPr id="7" name="Content Placeholder 6"/>
          <p:cNvSpPr>
            <a:spLocks noGrp="1"/>
          </p:cNvSpPr>
          <p:nvPr>
            <p:ph idx="1"/>
          </p:nvPr>
        </p:nvSpPr>
        <p:spPr>
          <a:xfrm>
            <a:off x="5860585" y="3348021"/>
            <a:ext cx="6109347" cy="4058352"/>
          </a:xfrm>
        </p:spPr>
        <p:txBody>
          <a:bodyPr>
            <a:normAutofit/>
          </a:bodyPr>
          <a:lstStyle/>
          <a:p>
            <a:pPr marL="457200" lvl="1" indent="0">
              <a:buNone/>
            </a:pPr>
            <a:endParaRPr lang="en-US" dirty="0">
              <a:latin typeface="Times New Roman" panose="02020603050405020304" pitchFamily="18" charset="0"/>
              <a:cs typeface="Times New Roman" panose="02020603050405020304" pitchFamily="18" charset="0"/>
            </a:endParaRPr>
          </a:p>
          <a:p>
            <a:pPr>
              <a:lnSpc>
                <a:spcPct val="100000"/>
              </a:lnSpc>
            </a:pPr>
            <a:r>
              <a:rPr lang="en-US" sz="3000" dirty="0">
                <a:latin typeface="Helvetica"/>
                <a:cs typeface="Helvetica"/>
              </a:rPr>
              <a:t>Subdivides project deliverables and project work into smaller,         more manageable components</a:t>
            </a:r>
          </a:p>
          <a:p>
            <a:pPr marL="0" indent="0">
              <a:buNone/>
            </a:pPr>
            <a:endParaRPr lang="en-US" dirty="0"/>
          </a:p>
        </p:txBody>
      </p:sp>
      <p:sp>
        <p:nvSpPr>
          <p:cNvPr id="17" name="Rectangle 16"/>
          <p:cNvSpPr/>
          <p:nvPr/>
        </p:nvSpPr>
        <p:spPr>
          <a:xfrm>
            <a:off x="0" y="1"/>
            <a:ext cx="12099472" cy="3628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 y="2891972"/>
            <a:ext cx="11811001" cy="3465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0" y="163286"/>
            <a:ext cx="435429" cy="387168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143500" y="143329"/>
            <a:ext cx="234044" cy="29591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0926" y="3394927"/>
            <a:ext cx="1400097" cy="485697"/>
          </a:xfrm>
          <a:prstGeom prst="rect">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314492" y="3392449"/>
            <a:ext cx="1400097" cy="485697"/>
          </a:xfrm>
          <a:prstGeom prst="rect">
            <a:avLst/>
          </a:prstGeom>
          <a:solidFill>
            <a:srgbClr val="FFFFFF"/>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055315" y="3386254"/>
            <a:ext cx="1400097" cy="485697"/>
          </a:xfrm>
          <a:prstGeom prst="rect">
            <a:avLst/>
          </a:prstGeom>
          <a:solidFill>
            <a:srgbClr val="FFFFFF"/>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25707" y="3438294"/>
            <a:ext cx="1350537" cy="369332"/>
          </a:xfrm>
          <a:prstGeom prst="rect">
            <a:avLst/>
          </a:prstGeom>
          <a:noFill/>
        </p:spPr>
        <p:txBody>
          <a:bodyPr wrap="square" rtlCol="0">
            <a:spAutoFit/>
          </a:bodyPr>
          <a:lstStyle/>
          <a:p>
            <a:pPr algn="ctr"/>
            <a:r>
              <a:rPr lang="en-US" sz="900" b="1" dirty="0">
                <a:latin typeface="Helvetica"/>
                <a:cs typeface="Helvetica"/>
              </a:rPr>
              <a:t>Communication Coordination</a:t>
            </a:r>
          </a:p>
        </p:txBody>
      </p:sp>
      <p:sp>
        <p:nvSpPr>
          <p:cNvPr id="23" name="TextBox 22"/>
          <p:cNvSpPr txBox="1"/>
          <p:nvPr/>
        </p:nvSpPr>
        <p:spPr>
          <a:xfrm>
            <a:off x="2339273" y="3448206"/>
            <a:ext cx="1350537" cy="369332"/>
          </a:xfrm>
          <a:prstGeom prst="rect">
            <a:avLst/>
          </a:prstGeom>
          <a:noFill/>
        </p:spPr>
        <p:txBody>
          <a:bodyPr wrap="square" rtlCol="0">
            <a:spAutoFit/>
          </a:bodyPr>
          <a:lstStyle/>
          <a:p>
            <a:pPr algn="ctr"/>
            <a:r>
              <a:rPr lang="en-US" sz="900" b="1" dirty="0">
                <a:latin typeface="Helvetica"/>
                <a:cs typeface="Helvetica"/>
              </a:rPr>
              <a:t>Warrant</a:t>
            </a:r>
          </a:p>
          <a:p>
            <a:pPr algn="ctr"/>
            <a:r>
              <a:rPr lang="en-US" sz="900" b="1" dirty="0">
                <a:latin typeface="Helvetica"/>
                <a:cs typeface="Helvetica"/>
              </a:rPr>
              <a:t>Analysis</a:t>
            </a:r>
          </a:p>
        </p:txBody>
      </p:sp>
      <p:sp>
        <p:nvSpPr>
          <p:cNvPr id="24" name="TextBox 23"/>
          <p:cNvSpPr txBox="1"/>
          <p:nvPr/>
        </p:nvSpPr>
        <p:spPr>
          <a:xfrm>
            <a:off x="4080097" y="3448206"/>
            <a:ext cx="1350537" cy="369332"/>
          </a:xfrm>
          <a:prstGeom prst="rect">
            <a:avLst/>
          </a:prstGeom>
          <a:noFill/>
        </p:spPr>
        <p:txBody>
          <a:bodyPr wrap="square" rtlCol="0">
            <a:spAutoFit/>
          </a:bodyPr>
          <a:lstStyle/>
          <a:p>
            <a:pPr algn="ctr"/>
            <a:r>
              <a:rPr lang="en-US" sz="900" b="1" dirty="0">
                <a:latin typeface="Helvetica"/>
                <a:cs typeface="Helvetica"/>
              </a:rPr>
              <a:t>Timely </a:t>
            </a:r>
          </a:p>
          <a:p>
            <a:pPr algn="ctr"/>
            <a:r>
              <a:rPr lang="en-US" sz="900" b="1" dirty="0">
                <a:latin typeface="Helvetica"/>
                <a:cs typeface="Helvetica"/>
              </a:rPr>
              <a:t>Approvals</a:t>
            </a:r>
          </a:p>
        </p:txBody>
      </p:sp>
      <p:sp>
        <p:nvSpPr>
          <p:cNvPr id="33" name="Rounded Rectangle 32"/>
          <p:cNvSpPr/>
          <p:nvPr/>
        </p:nvSpPr>
        <p:spPr>
          <a:xfrm>
            <a:off x="623229" y="5672256"/>
            <a:ext cx="1375317" cy="489414"/>
          </a:xfrm>
          <a:prstGeom prst="roundRect">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620751" y="5737923"/>
            <a:ext cx="1350537" cy="369332"/>
          </a:xfrm>
          <a:prstGeom prst="rect">
            <a:avLst/>
          </a:prstGeom>
          <a:noFill/>
        </p:spPr>
        <p:txBody>
          <a:bodyPr wrap="square" rtlCol="0">
            <a:spAutoFit/>
          </a:bodyPr>
          <a:lstStyle/>
          <a:p>
            <a:pPr algn="ctr"/>
            <a:r>
              <a:rPr lang="en-US" sz="900" b="1" dirty="0">
                <a:latin typeface="Helvetica"/>
                <a:cs typeface="Helvetica"/>
              </a:rPr>
              <a:t>Coordinate Right of Way &amp; Utility Issues</a:t>
            </a:r>
          </a:p>
        </p:txBody>
      </p:sp>
      <p:sp>
        <p:nvSpPr>
          <p:cNvPr id="41" name="Rounded Rectangle 40"/>
          <p:cNvSpPr/>
          <p:nvPr/>
        </p:nvSpPr>
        <p:spPr>
          <a:xfrm>
            <a:off x="2312015" y="5775095"/>
            <a:ext cx="1375317" cy="271344"/>
          </a:xfrm>
          <a:prstGeom prst="roundRect">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309537" y="5803592"/>
            <a:ext cx="1350537" cy="230832"/>
          </a:xfrm>
          <a:prstGeom prst="rect">
            <a:avLst/>
          </a:prstGeom>
          <a:noFill/>
        </p:spPr>
        <p:txBody>
          <a:bodyPr wrap="square" rtlCol="0">
            <a:spAutoFit/>
          </a:bodyPr>
          <a:lstStyle/>
          <a:p>
            <a:pPr algn="ctr"/>
            <a:r>
              <a:rPr lang="en-US" sz="900" b="1" dirty="0">
                <a:latin typeface="Helvetica"/>
                <a:cs typeface="Helvetica"/>
              </a:rPr>
              <a:t>Warrants</a:t>
            </a:r>
          </a:p>
        </p:txBody>
      </p:sp>
      <p:cxnSp>
        <p:nvCxnSpPr>
          <p:cNvPr id="8" name="Straight Connector 7"/>
          <p:cNvCxnSpPr>
            <a:stCxn id="2" idx="2"/>
            <a:endCxn id="33" idx="0"/>
          </p:cNvCxnSpPr>
          <p:nvPr/>
        </p:nvCxnSpPr>
        <p:spPr>
          <a:xfrm>
            <a:off x="1300975" y="3880624"/>
            <a:ext cx="9913" cy="17916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3009900" y="3874274"/>
            <a:ext cx="5575" cy="190740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787125" y="3874274"/>
            <a:ext cx="0" cy="187565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619512" y="3989661"/>
            <a:ext cx="1375317" cy="489414"/>
          </a:xfrm>
          <a:prstGeom prst="roundRect">
            <a:avLst/>
          </a:prstGeom>
          <a:solidFill>
            <a:schemeClr val="accent5"/>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889620" y="4581914"/>
            <a:ext cx="776869" cy="330819"/>
          </a:xfrm>
          <a:prstGeom prst="roundRect">
            <a:avLst/>
          </a:prstGeom>
          <a:solidFill>
            <a:schemeClr val="accent5"/>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623229" y="4996987"/>
            <a:ext cx="1375317" cy="237893"/>
          </a:xfrm>
          <a:prstGeom prst="roundRect">
            <a:avLst/>
          </a:prstGeom>
          <a:solidFill>
            <a:schemeClr val="accent5"/>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17034" y="4055328"/>
            <a:ext cx="1350537" cy="369332"/>
          </a:xfrm>
          <a:prstGeom prst="rect">
            <a:avLst/>
          </a:prstGeom>
          <a:noFill/>
        </p:spPr>
        <p:txBody>
          <a:bodyPr wrap="square" rtlCol="0">
            <a:spAutoFit/>
          </a:bodyPr>
          <a:lstStyle/>
          <a:p>
            <a:pPr algn="ctr"/>
            <a:r>
              <a:rPr lang="en-US" sz="900" b="1" dirty="0">
                <a:latin typeface="Helvetica"/>
                <a:cs typeface="Helvetica"/>
              </a:rPr>
              <a:t>You to answer </a:t>
            </a:r>
          </a:p>
          <a:p>
            <a:pPr algn="ctr"/>
            <a:r>
              <a:rPr lang="en-US" sz="900" b="1" dirty="0">
                <a:latin typeface="Helvetica"/>
                <a:cs typeface="Helvetica"/>
              </a:rPr>
              <a:t>his Phone?</a:t>
            </a:r>
          </a:p>
        </p:txBody>
      </p:sp>
      <p:sp>
        <p:nvSpPr>
          <p:cNvPr id="29" name="TextBox 28"/>
          <p:cNvSpPr txBox="1"/>
          <p:nvPr/>
        </p:nvSpPr>
        <p:spPr>
          <a:xfrm>
            <a:off x="879707" y="4622801"/>
            <a:ext cx="786782" cy="230832"/>
          </a:xfrm>
          <a:prstGeom prst="rect">
            <a:avLst/>
          </a:prstGeom>
          <a:noFill/>
        </p:spPr>
        <p:txBody>
          <a:bodyPr wrap="square" rtlCol="0">
            <a:spAutoFit/>
          </a:bodyPr>
          <a:lstStyle/>
          <a:p>
            <a:pPr algn="ctr"/>
            <a:r>
              <a:rPr lang="en-US" sz="900" b="1" dirty="0">
                <a:latin typeface="Helvetica"/>
                <a:cs typeface="Helvetica"/>
              </a:rPr>
              <a:t>YES</a:t>
            </a:r>
          </a:p>
        </p:txBody>
      </p:sp>
      <p:sp>
        <p:nvSpPr>
          <p:cNvPr id="30" name="TextBox 29"/>
          <p:cNvSpPr txBox="1"/>
          <p:nvPr/>
        </p:nvSpPr>
        <p:spPr>
          <a:xfrm>
            <a:off x="641814" y="5003183"/>
            <a:ext cx="1350537" cy="230832"/>
          </a:xfrm>
          <a:prstGeom prst="rect">
            <a:avLst/>
          </a:prstGeom>
          <a:noFill/>
        </p:spPr>
        <p:txBody>
          <a:bodyPr wrap="square" rtlCol="0">
            <a:spAutoFit/>
          </a:bodyPr>
          <a:lstStyle/>
          <a:p>
            <a:pPr algn="ctr"/>
            <a:r>
              <a:rPr lang="en-US" sz="900" b="1" dirty="0">
                <a:latin typeface="Helvetica"/>
                <a:cs typeface="Helvetica"/>
              </a:rPr>
              <a:t>Communication</a:t>
            </a:r>
          </a:p>
        </p:txBody>
      </p:sp>
      <p:sp>
        <p:nvSpPr>
          <p:cNvPr id="31" name="Rounded Rectangle 30"/>
          <p:cNvSpPr/>
          <p:nvPr/>
        </p:nvSpPr>
        <p:spPr>
          <a:xfrm>
            <a:off x="626946" y="5322851"/>
            <a:ext cx="1375317" cy="237893"/>
          </a:xfrm>
          <a:prstGeom prst="roundRect">
            <a:avLst/>
          </a:prstGeom>
          <a:solidFill>
            <a:schemeClr val="accent5"/>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45531" y="5329047"/>
            <a:ext cx="1322969" cy="230832"/>
          </a:xfrm>
          <a:prstGeom prst="rect">
            <a:avLst/>
          </a:prstGeom>
          <a:noFill/>
        </p:spPr>
        <p:txBody>
          <a:bodyPr wrap="square" rtlCol="0">
            <a:spAutoFit/>
          </a:bodyPr>
          <a:lstStyle/>
          <a:p>
            <a:pPr algn="ctr"/>
            <a:r>
              <a:rPr lang="en-US" sz="900" b="1" dirty="0">
                <a:latin typeface="Helvetica"/>
                <a:cs typeface="Helvetica"/>
              </a:rPr>
              <a:t>Communication</a:t>
            </a:r>
          </a:p>
        </p:txBody>
      </p:sp>
      <p:sp>
        <p:nvSpPr>
          <p:cNvPr id="35" name="Rounded Rectangle 34"/>
          <p:cNvSpPr/>
          <p:nvPr/>
        </p:nvSpPr>
        <p:spPr>
          <a:xfrm>
            <a:off x="2330600" y="3990900"/>
            <a:ext cx="1375317" cy="489414"/>
          </a:xfrm>
          <a:prstGeom prst="roundRect">
            <a:avLst/>
          </a:prstGeom>
          <a:solidFill>
            <a:srgbClr val="5B9BD5"/>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328122" y="4056567"/>
            <a:ext cx="1350537" cy="369332"/>
          </a:xfrm>
          <a:prstGeom prst="rect">
            <a:avLst/>
          </a:prstGeom>
          <a:noFill/>
        </p:spPr>
        <p:txBody>
          <a:bodyPr wrap="square" rtlCol="0">
            <a:spAutoFit/>
          </a:bodyPr>
          <a:lstStyle/>
          <a:p>
            <a:pPr algn="ctr"/>
            <a:r>
              <a:rPr lang="en-US" sz="900" b="1" dirty="0">
                <a:latin typeface="Helvetica"/>
                <a:cs typeface="Helvetica"/>
              </a:rPr>
              <a:t>Lighting Warrant Requirements</a:t>
            </a:r>
          </a:p>
        </p:txBody>
      </p:sp>
      <p:sp>
        <p:nvSpPr>
          <p:cNvPr id="37" name="Rounded Rectangle 36"/>
          <p:cNvSpPr/>
          <p:nvPr/>
        </p:nvSpPr>
        <p:spPr>
          <a:xfrm>
            <a:off x="2318210" y="4585631"/>
            <a:ext cx="1375317" cy="489414"/>
          </a:xfrm>
          <a:prstGeom prst="roundRect">
            <a:avLst/>
          </a:prstGeom>
          <a:solidFill>
            <a:srgbClr val="5B9BD5"/>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2315732" y="4651298"/>
            <a:ext cx="1350537" cy="369332"/>
          </a:xfrm>
          <a:prstGeom prst="rect">
            <a:avLst/>
          </a:prstGeom>
          <a:noFill/>
        </p:spPr>
        <p:txBody>
          <a:bodyPr wrap="square" rtlCol="0">
            <a:spAutoFit/>
          </a:bodyPr>
          <a:lstStyle/>
          <a:p>
            <a:pPr algn="ctr"/>
            <a:r>
              <a:rPr lang="en-US" sz="900" b="1" dirty="0">
                <a:latin typeface="Helvetica"/>
                <a:cs typeface="Helvetica"/>
              </a:rPr>
              <a:t>Signal Warrant</a:t>
            </a:r>
          </a:p>
          <a:p>
            <a:pPr algn="ctr"/>
            <a:r>
              <a:rPr lang="en-US" sz="900" b="1" dirty="0">
                <a:latin typeface="Helvetica"/>
                <a:cs typeface="Helvetica"/>
              </a:rPr>
              <a:t>Analysis</a:t>
            </a:r>
          </a:p>
        </p:txBody>
      </p:sp>
      <p:sp>
        <p:nvSpPr>
          <p:cNvPr id="39" name="Rounded Rectangle 38"/>
          <p:cNvSpPr/>
          <p:nvPr/>
        </p:nvSpPr>
        <p:spPr>
          <a:xfrm>
            <a:off x="2324405" y="5180363"/>
            <a:ext cx="1375317" cy="489414"/>
          </a:xfrm>
          <a:prstGeom prst="roundRect">
            <a:avLst/>
          </a:prstGeom>
          <a:solidFill>
            <a:srgbClr val="5B9BD5"/>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2321927" y="5246030"/>
            <a:ext cx="1350537" cy="369332"/>
          </a:xfrm>
          <a:prstGeom prst="rect">
            <a:avLst/>
          </a:prstGeom>
          <a:noFill/>
        </p:spPr>
        <p:txBody>
          <a:bodyPr wrap="square" rtlCol="0">
            <a:spAutoFit/>
          </a:bodyPr>
          <a:lstStyle/>
          <a:p>
            <a:pPr algn="ctr"/>
            <a:r>
              <a:rPr lang="en-US" sz="900" b="1" dirty="0">
                <a:latin typeface="Helvetica"/>
                <a:cs typeface="Helvetica"/>
              </a:rPr>
              <a:t>Explanation of how Warrant Works</a:t>
            </a:r>
          </a:p>
        </p:txBody>
      </p:sp>
      <p:sp>
        <p:nvSpPr>
          <p:cNvPr id="43" name="Rounded Rectangle 42"/>
          <p:cNvSpPr/>
          <p:nvPr/>
        </p:nvSpPr>
        <p:spPr>
          <a:xfrm>
            <a:off x="4081336" y="3994618"/>
            <a:ext cx="1375317" cy="489414"/>
          </a:xfrm>
          <a:prstGeom prst="roundRect">
            <a:avLst/>
          </a:prstGeom>
          <a:solidFill>
            <a:srgbClr val="5B9BD5"/>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078858" y="4060285"/>
            <a:ext cx="1350537" cy="369332"/>
          </a:xfrm>
          <a:prstGeom prst="rect">
            <a:avLst/>
          </a:prstGeom>
          <a:noFill/>
        </p:spPr>
        <p:txBody>
          <a:bodyPr wrap="square" rtlCol="0">
            <a:spAutoFit/>
          </a:bodyPr>
          <a:lstStyle/>
          <a:p>
            <a:pPr algn="ctr"/>
            <a:r>
              <a:rPr lang="en-US" sz="900" b="1" dirty="0">
                <a:latin typeface="Helvetica"/>
                <a:cs typeface="Helvetica"/>
              </a:rPr>
              <a:t>Approval of</a:t>
            </a:r>
          </a:p>
          <a:p>
            <a:pPr algn="ctr"/>
            <a:r>
              <a:rPr lang="en-US" sz="900" b="1" dirty="0">
                <a:latin typeface="Helvetica"/>
                <a:cs typeface="Helvetica"/>
              </a:rPr>
              <a:t>Signal Plans</a:t>
            </a:r>
          </a:p>
        </p:txBody>
      </p:sp>
      <p:sp>
        <p:nvSpPr>
          <p:cNvPr id="45" name="Rounded Rectangle 44"/>
          <p:cNvSpPr/>
          <p:nvPr/>
        </p:nvSpPr>
        <p:spPr>
          <a:xfrm>
            <a:off x="4087532" y="4595544"/>
            <a:ext cx="1375317" cy="489414"/>
          </a:xfrm>
          <a:prstGeom prst="roundRect">
            <a:avLst/>
          </a:prstGeom>
          <a:solidFill>
            <a:srgbClr val="5B9BD5"/>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4085054" y="4661211"/>
            <a:ext cx="1350537" cy="369332"/>
          </a:xfrm>
          <a:prstGeom prst="rect">
            <a:avLst/>
          </a:prstGeom>
          <a:noFill/>
        </p:spPr>
        <p:txBody>
          <a:bodyPr wrap="square" rtlCol="0">
            <a:spAutoFit/>
          </a:bodyPr>
          <a:lstStyle/>
          <a:p>
            <a:pPr algn="ctr"/>
            <a:r>
              <a:rPr lang="en-US" sz="900" b="1" dirty="0">
                <a:latin typeface="Helvetica"/>
                <a:cs typeface="Helvetica"/>
              </a:rPr>
              <a:t>Lighting Signal plans</a:t>
            </a:r>
          </a:p>
          <a:p>
            <a:pPr algn="ctr"/>
            <a:r>
              <a:rPr lang="en-US" sz="900" b="1" dirty="0">
                <a:latin typeface="Helvetica"/>
                <a:cs typeface="Helvetica"/>
              </a:rPr>
              <a:t>Earlier</a:t>
            </a:r>
          </a:p>
        </p:txBody>
      </p:sp>
      <p:sp>
        <p:nvSpPr>
          <p:cNvPr id="47" name="Rounded Rectangle 46"/>
          <p:cNvSpPr/>
          <p:nvPr/>
        </p:nvSpPr>
        <p:spPr>
          <a:xfrm>
            <a:off x="4099922" y="5165495"/>
            <a:ext cx="1375317" cy="489414"/>
          </a:xfrm>
          <a:prstGeom prst="roundRect">
            <a:avLst/>
          </a:prstGeom>
          <a:solidFill>
            <a:srgbClr val="5B9BD5"/>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4097444" y="5266087"/>
            <a:ext cx="1350537" cy="230832"/>
          </a:xfrm>
          <a:prstGeom prst="rect">
            <a:avLst/>
          </a:prstGeom>
          <a:noFill/>
        </p:spPr>
        <p:txBody>
          <a:bodyPr wrap="square" rtlCol="0">
            <a:spAutoFit/>
          </a:bodyPr>
          <a:lstStyle/>
          <a:p>
            <a:pPr algn="ctr"/>
            <a:r>
              <a:rPr lang="en-US" sz="900" b="1" dirty="0">
                <a:latin typeface="Helvetica"/>
                <a:cs typeface="Helvetica"/>
              </a:rPr>
              <a:t>Approvals</a:t>
            </a:r>
          </a:p>
        </p:txBody>
      </p:sp>
      <p:sp>
        <p:nvSpPr>
          <p:cNvPr id="49" name="Rounded Rectangle 48"/>
          <p:cNvSpPr/>
          <p:nvPr/>
        </p:nvSpPr>
        <p:spPr>
          <a:xfrm>
            <a:off x="4112311" y="5741642"/>
            <a:ext cx="1375317" cy="489414"/>
          </a:xfrm>
          <a:prstGeom prst="roundRect">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4109833" y="5807309"/>
            <a:ext cx="1350537" cy="369332"/>
          </a:xfrm>
          <a:prstGeom prst="rect">
            <a:avLst/>
          </a:prstGeom>
          <a:noFill/>
        </p:spPr>
        <p:txBody>
          <a:bodyPr wrap="square" rtlCol="0">
            <a:spAutoFit/>
          </a:bodyPr>
          <a:lstStyle/>
          <a:p>
            <a:pPr algn="ctr"/>
            <a:r>
              <a:rPr lang="en-US" sz="900" b="1" dirty="0">
                <a:latin typeface="Helvetica"/>
                <a:cs typeface="Helvetica"/>
              </a:rPr>
              <a:t>Approval of </a:t>
            </a:r>
          </a:p>
          <a:p>
            <a:pPr algn="ctr"/>
            <a:r>
              <a:rPr lang="en-US" sz="900" b="1" dirty="0">
                <a:latin typeface="Helvetica"/>
                <a:cs typeface="Helvetica"/>
              </a:rPr>
              <a:t>Lighting Plans</a:t>
            </a:r>
          </a:p>
        </p:txBody>
      </p:sp>
      <p:cxnSp>
        <p:nvCxnSpPr>
          <p:cNvPr id="70" name="Straight Arrow Connector 69"/>
          <p:cNvCxnSpPr/>
          <p:nvPr/>
        </p:nvCxnSpPr>
        <p:spPr>
          <a:xfrm>
            <a:off x="4775200" y="3216275"/>
            <a:ext cx="0" cy="177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3016250" y="3213100"/>
            <a:ext cx="0" cy="177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1298575" y="3219450"/>
            <a:ext cx="0" cy="177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54784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35978" y="3202214"/>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pic>
        <p:nvPicPr>
          <p:cNvPr id="3074" name="Picture 2" descr="C:\Users\F &amp; L\AppData\Local\Microsoft\Windows\Temporary Internet Files\Content.Outlook\2JF5F010\IMG_1220.JPG"/>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6831" r="3960"/>
          <a:stretch/>
        </p:blipFill>
        <p:spPr bwMode="auto">
          <a:xfrm rot="5400000">
            <a:off x="-303778" y="965495"/>
            <a:ext cx="6257990" cy="5034643"/>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6"/>
          <p:cNvSpPr/>
          <p:nvPr/>
        </p:nvSpPr>
        <p:spPr>
          <a:xfrm>
            <a:off x="0" y="6384472"/>
            <a:ext cx="11185072" cy="4735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2"/>
          <p:cNvSpPr txBox="1">
            <a:spLocks/>
          </p:cNvSpPr>
          <p:nvPr/>
        </p:nvSpPr>
        <p:spPr>
          <a:xfrm>
            <a:off x="5651500" y="983262"/>
            <a:ext cx="6023430"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b="1" dirty="0">
                <a:solidFill>
                  <a:srgbClr val="9DC3E6"/>
                </a:solidFill>
                <a:latin typeface="Helvetica"/>
                <a:cs typeface="Helvetica"/>
              </a:rPr>
              <a:t>How Do We Define Dependencies?</a:t>
            </a:r>
          </a:p>
        </p:txBody>
      </p:sp>
      <p:sp>
        <p:nvSpPr>
          <p:cNvPr id="20" name="Rectangle 19"/>
          <p:cNvSpPr/>
          <p:nvPr/>
        </p:nvSpPr>
        <p:spPr>
          <a:xfrm>
            <a:off x="5143500" y="143329"/>
            <a:ext cx="234044" cy="29591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023757" y="256555"/>
            <a:ext cx="355600" cy="626580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2"/>
          <p:cNvSpPr>
            <a:spLocks noGrp="1"/>
          </p:cNvSpPr>
          <p:nvPr>
            <p:ph idx="1"/>
          </p:nvPr>
        </p:nvSpPr>
        <p:spPr>
          <a:xfrm>
            <a:off x="5642429" y="3428994"/>
            <a:ext cx="5987141" cy="2884034"/>
          </a:xfrm>
        </p:spPr>
        <p:txBody>
          <a:bodyPr>
            <a:normAutofit/>
          </a:bodyPr>
          <a:lstStyle/>
          <a:p>
            <a:pPr marL="0" indent="0">
              <a:lnSpc>
                <a:spcPct val="100000"/>
              </a:lnSpc>
              <a:buNone/>
            </a:pPr>
            <a:r>
              <a:rPr lang="en-US" b="1" dirty="0">
                <a:latin typeface="Helvetica"/>
                <a:cs typeface="Helvetica"/>
              </a:rPr>
              <a:t>Definition </a:t>
            </a:r>
          </a:p>
          <a:p>
            <a:pPr marL="0" indent="0">
              <a:lnSpc>
                <a:spcPct val="100000"/>
              </a:lnSpc>
              <a:buNone/>
            </a:pPr>
            <a:r>
              <a:rPr lang="en-US" dirty="0">
                <a:latin typeface="Helvetica Light"/>
                <a:cs typeface="Helvetica Light"/>
              </a:rPr>
              <a:t>A dependent or subordinate activity; relationships among tasks which determine the order in which activities need to be performed</a:t>
            </a:r>
          </a:p>
          <a:p>
            <a:pPr marL="0" indent="0">
              <a:buNone/>
            </a:pPr>
            <a:endParaRPr lang="en-US" sz="1200" b="1" dirty="0"/>
          </a:p>
        </p:txBody>
      </p:sp>
      <p:sp>
        <p:nvSpPr>
          <p:cNvPr id="15" name="Rectangle 14"/>
          <p:cNvSpPr/>
          <p:nvPr/>
        </p:nvSpPr>
        <p:spPr>
          <a:xfrm>
            <a:off x="-1" y="103314"/>
            <a:ext cx="384859" cy="646446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772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3054571-poster-p-1-read-an-email-from-a-google-employee-about-his-time-management-strategy-1.jp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6357" y="317500"/>
            <a:ext cx="4718072" cy="2654111"/>
          </a:xfrm>
          <a:prstGeom prst="rect">
            <a:avLst/>
          </a:prstGeom>
        </p:spPr>
      </p:pic>
      <p:sp>
        <p:nvSpPr>
          <p:cNvPr id="15" name="Rectangle 14"/>
          <p:cNvSpPr/>
          <p:nvPr/>
        </p:nvSpPr>
        <p:spPr>
          <a:xfrm flipV="1">
            <a:off x="181429" y="-2"/>
            <a:ext cx="5406571" cy="35378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35978" y="3202214"/>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KTC_Black.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3" name="Rectangle 12"/>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698501" y="3292929"/>
            <a:ext cx="10749642" cy="4635419"/>
          </a:xfrm>
        </p:spPr>
        <p:txBody>
          <a:bodyPr>
            <a:noAutofit/>
          </a:bodyPr>
          <a:lstStyle/>
          <a:p>
            <a:r>
              <a:rPr lang="en-US" b="1" dirty="0">
                <a:latin typeface="Helvetica"/>
                <a:cs typeface="Helvetica"/>
              </a:rPr>
              <a:t>Expert Judgement</a:t>
            </a:r>
          </a:p>
          <a:p>
            <a:r>
              <a:rPr lang="en-US" b="1" dirty="0">
                <a:latin typeface="Helvetica"/>
                <a:cs typeface="Helvetica"/>
              </a:rPr>
              <a:t>Analogous Estimating</a:t>
            </a:r>
          </a:p>
          <a:p>
            <a:r>
              <a:rPr lang="en-US" b="1" dirty="0">
                <a:latin typeface="Helvetica"/>
                <a:cs typeface="Helvetica"/>
              </a:rPr>
              <a:t>Parametric Estimating</a:t>
            </a:r>
          </a:p>
          <a:p>
            <a:r>
              <a:rPr lang="en-US" b="1" dirty="0">
                <a:latin typeface="Helvetica"/>
                <a:cs typeface="Helvetica"/>
              </a:rPr>
              <a:t>3-point Estimating</a:t>
            </a:r>
          </a:p>
          <a:p>
            <a:pPr lvl="1"/>
            <a:r>
              <a:rPr lang="en-US" sz="2800" i="1" dirty="0">
                <a:latin typeface="Helvetica Light"/>
                <a:cs typeface="Helvetica Light"/>
              </a:rPr>
              <a:t>Optimistic, Pessimistic, Most Likely</a:t>
            </a:r>
          </a:p>
          <a:p>
            <a:r>
              <a:rPr lang="en-US" b="1" dirty="0">
                <a:latin typeface="Helvetica"/>
                <a:cs typeface="Helvetica"/>
              </a:rPr>
              <a:t>Group Decision-Making Techniques</a:t>
            </a:r>
          </a:p>
        </p:txBody>
      </p:sp>
      <p:sp>
        <p:nvSpPr>
          <p:cNvPr id="14" name="Title 2"/>
          <p:cNvSpPr txBox="1">
            <a:spLocks/>
          </p:cNvSpPr>
          <p:nvPr/>
        </p:nvSpPr>
        <p:spPr>
          <a:xfrm>
            <a:off x="5651500" y="983262"/>
            <a:ext cx="6023430"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b="1" dirty="0">
                <a:solidFill>
                  <a:srgbClr val="9DC3E6"/>
                </a:solidFill>
                <a:latin typeface="Helvetica"/>
                <a:cs typeface="Helvetica"/>
              </a:rPr>
              <a:t>How Do We Define Durations?</a:t>
            </a:r>
          </a:p>
        </p:txBody>
      </p:sp>
      <p:sp>
        <p:nvSpPr>
          <p:cNvPr id="17" name="Rectangle 16"/>
          <p:cNvSpPr/>
          <p:nvPr/>
        </p:nvSpPr>
        <p:spPr>
          <a:xfrm flipV="1">
            <a:off x="145143" y="2893785"/>
            <a:ext cx="5622471" cy="30661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311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431957" y="362857"/>
            <a:ext cx="4657114" cy="252185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35978" y="3202214"/>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6" name="Rectangle 15"/>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2"/>
          <p:cNvSpPr txBox="1">
            <a:spLocks/>
          </p:cNvSpPr>
          <p:nvPr/>
        </p:nvSpPr>
        <p:spPr>
          <a:xfrm>
            <a:off x="5588000" y="983262"/>
            <a:ext cx="6086930"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9DC3E6"/>
                </a:solidFill>
                <a:effectLst/>
                <a:uLnTx/>
                <a:uFillTx/>
                <a:latin typeface="Helvetica"/>
                <a:ea typeface="+mj-ea"/>
                <a:cs typeface="Helvetica"/>
              </a:rPr>
              <a:t>KYTC’s Project Development Process</a:t>
            </a:r>
          </a:p>
        </p:txBody>
      </p:sp>
      <p:sp>
        <p:nvSpPr>
          <p:cNvPr id="3" name="Content Placeholder 2"/>
          <p:cNvSpPr>
            <a:spLocks noGrp="1"/>
          </p:cNvSpPr>
          <p:nvPr>
            <p:ph idx="1"/>
          </p:nvPr>
        </p:nvSpPr>
        <p:spPr>
          <a:xfrm>
            <a:off x="616400" y="3290679"/>
            <a:ext cx="10967813" cy="2971800"/>
          </a:xfrm>
        </p:spPr>
        <p:txBody>
          <a:bodyPr>
            <a:normAutofit/>
          </a:bodyPr>
          <a:lstStyle/>
          <a:p>
            <a:pPr marL="0" indent="0" algn="ctr">
              <a:buNone/>
            </a:pPr>
            <a:r>
              <a:rPr lang="en-US" b="1" dirty="0">
                <a:latin typeface="Helvetica" panose="020B0604020202020204" pitchFamily="34" charset="0"/>
                <a:cs typeface="Helvetica" panose="020B0604020202020204" pitchFamily="34" charset="0"/>
              </a:rPr>
              <a:t>Prioritization of the Projects</a:t>
            </a:r>
            <a:br>
              <a:rPr lang="en-US" b="1" dirty="0">
                <a:latin typeface="Helvetica" panose="020B0604020202020204" pitchFamily="34" charset="0"/>
                <a:cs typeface="Helvetica" panose="020B0604020202020204" pitchFamily="34" charset="0"/>
              </a:rPr>
            </a:br>
            <a:r>
              <a:rPr lang="en-US" b="1" dirty="0">
                <a:latin typeface="Helvetica" panose="020B0604020202020204" pitchFamily="34" charset="0"/>
                <a:cs typeface="Helvetica" panose="020B0604020202020204" pitchFamily="34" charset="0"/>
              </a:rPr>
              <a:t/>
            </a:r>
            <a:br>
              <a:rPr lang="en-US" b="1" dirty="0">
                <a:latin typeface="Helvetica" panose="020B0604020202020204" pitchFamily="34" charset="0"/>
                <a:cs typeface="Helvetica" panose="020B0604020202020204" pitchFamily="34" charset="0"/>
              </a:rPr>
            </a:br>
            <a:r>
              <a:rPr lang="en-US" sz="6000" b="1" dirty="0">
                <a:latin typeface="Helvetica" panose="020B0604020202020204" pitchFamily="34" charset="0"/>
                <a:cs typeface="Helvetica" panose="020B0604020202020204" pitchFamily="34" charset="0"/>
              </a:rPr>
              <a:t>Prioritization “yo-yo”?</a:t>
            </a:r>
            <a:br>
              <a:rPr lang="en-US" sz="6000" b="1" dirty="0">
                <a:latin typeface="Helvetica" panose="020B0604020202020204" pitchFamily="34" charset="0"/>
                <a:cs typeface="Helvetica" panose="020B0604020202020204" pitchFamily="34" charset="0"/>
              </a:rPr>
            </a:br>
            <a:r>
              <a:rPr lang="en-US" sz="6000" b="1" dirty="0">
                <a:latin typeface="Helvetica" panose="020B0604020202020204" pitchFamily="34" charset="0"/>
                <a:cs typeface="Helvetica" panose="020B0604020202020204" pitchFamily="34" charset="0"/>
              </a:rPr>
              <a:t>We muddle through it.</a:t>
            </a:r>
            <a:endParaRPr lang="en-US" sz="6000" dirty="0"/>
          </a:p>
        </p:txBody>
      </p:sp>
      <p:pic>
        <p:nvPicPr>
          <p:cNvPr id="19458" name="Picture 2" descr="http://chicagoagentmagazine.com/wp-content/uploads/2013/05/yo-yo-kitchener.jpg"/>
          <p:cNvPicPr>
            <a:picLocks noChangeAspect="1" noChangeArrowheads="1"/>
          </p:cNvPicPr>
          <p:nvPr/>
        </p:nvPicPr>
        <p:blipFill rotWithShape="1">
          <a:blip r:embed="rId4">
            <a:extLst>
              <a:ext uri="{28A0092B-C50C-407E-A947-70E740481C1C}">
                <a14:useLocalDpi xmlns:a14="http://schemas.microsoft.com/office/drawing/2010/main" val="0"/>
              </a:ext>
            </a:extLst>
          </a:blip>
          <a:srcRect r="20812"/>
          <a:stretch/>
        </p:blipFill>
        <p:spPr bwMode="auto">
          <a:xfrm>
            <a:off x="426359" y="431999"/>
            <a:ext cx="2922408" cy="24582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33346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431957" y="362857"/>
            <a:ext cx="4657114" cy="252185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26359" y="3247571"/>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6" name="Rectangle 15"/>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2"/>
          <p:cNvSpPr txBox="1">
            <a:spLocks/>
          </p:cNvSpPr>
          <p:nvPr/>
        </p:nvSpPr>
        <p:spPr>
          <a:xfrm>
            <a:off x="5588000" y="983262"/>
            <a:ext cx="6086930"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9DC3E6"/>
                </a:solidFill>
                <a:effectLst/>
                <a:uLnTx/>
                <a:uFillTx/>
                <a:latin typeface="Helvetica"/>
                <a:ea typeface="+mj-ea"/>
                <a:cs typeface="Helvetica"/>
              </a:rPr>
              <a:t>KYTC’s Project Development Process</a:t>
            </a:r>
          </a:p>
        </p:txBody>
      </p:sp>
      <p:sp>
        <p:nvSpPr>
          <p:cNvPr id="3" name="Content Placeholder 2"/>
          <p:cNvSpPr>
            <a:spLocks noGrp="1"/>
          </p:cNvSpPr>
          <p:nvPr>
            <p:ph idx="1"/>
          </p:nvPr>
        </p:nvSpPr>
        <p:spPr>
          <a:xfrm>
            <a:off x="616400" y="3290679"/>
            <a:ext cx="10967813" cy="2971800"/>
          </a:xfrm>
        </p:spPr>
        <p:txBody>
          <a:bodyPr>
            <a:normAutofit/>
          </a:bodyPr>
          <a:lstStyle/>
          <a:p>
            <a:pPr marL="0" indent="0" algn="ctr">
              <a:buNone/>
            </a:pPr>
            <a:r>
              <a:rPr lang="en-US" b="1" dirty="0" smtClean="0">
                <a:latin typeface="Helvetica" panose="020B0604020202020204" pitchFamily="34" charset="0"/>
                <a:cs typeface="Helvetica" panose="020B0604020202020204" pitchFamily="34" charset="0"/>
              </a:rPr>
              <a:t>Durations for Our </a:t>
            </a:r>
            <a:r>
              <a:rPr lang="en-US" b="1" dirty="0">
                <a:latin typeface="Helvetica" panose="020B0604020202020204" pitchFamily="34" charset="0"/>
                <a:cs typeface="Helvetica" panose="020B0604020202020204" pitchFamily="34" charset="0"/>
              </a:rPr>
              <a:t>Projects</a:t>
            </a:r>
            <a:br>
              <a:rPr lang="en-US" b="1" dirty="0">
                <a:latin typeface="Helvetica" panose="020B0604020202020204" pitchFamily="34" charset="0"/>
                <a:cs typeface="Helvetica" panose="020B0604020202020204" pitchFamily="34" charset="0"/>
              </a:rPr>
            </a:br>
            <a:r>
              <a:rPr lang="en-US" b="1" dirty="0">
                <a:latin typeface="Helvetica" panose="020B0604020202020204" pitchFamily="34" charset="0"/>
                <a:cs typeface="Helvetica" panose="020B0604020202020204" pitchFamily="34" charset="0"/>
              </a:rPr>
              <a:t/>
            </a:r>
            <a:br>
              <a:rPr lang="en-US" b="1" dirty="0">
                <a:latin typeface="Helvetica" panose="020B0604020202020204" pitchFamily="34" charset="0"/>
                <a:cs typeface="Helvetica" panose="020B0604020202020204" pitchFamily="34" charset="0"/>
              </a:rPr>
            </a:br>
            <a:r>
              <a:rPr lang="en-US" sz="6000" b="1" dirty="0">
                <a:latin typeface="Helvetica" panose="020B0604020202020204" pitchFamily="34" charset="0"/>
                <a:cs typeface="Helvetica" panose="020B0604020202020204" pitchFamily="34" charset="0"/>
              </a:rPr>
              <a:t>Minimum (Urgent!) </a:t>
            </a:r>
            <a:r>
              <a:rPr lang="en-US" sz="6000" b="1" dirty="0" smtClean="0">
                <a:latin typeface="Helvetica" panose="020B0604020202020204" pitchFamily="34" charset="0"/>
                <a:cs typeface="Helvetica" panose="020B0604020202020204" pitchFamily="34" charset="0"/>
              </a:rPr>
              <a:t>or</a:t>
            </a:r>
          </a:p>
          <a:p>
            <a:pPr marL="0" indent="0" algn="ctr">
              <a:buNone/>
            </a:pPr>
            <a:r>
              <a:rPr lang="en-US" sz="6000" b="1" dirty="0">
                <a:latin typeface="Helvetica" panose="020B0604020202020204" pitchFamily="34" charset="0"/>
                <a:cs typeface="Helvetica" panose="020B0604020202020204" pitchFamily="34" charset="0"/>
              </a:rPr>
              <a:t>Average/Standard</a:t>
            </a:r>
          </a:p>
          <a:p>
            <a:pPr marL="0" indent="0" algn="ctr">
              <a:buNone/>
            </a:pPr>
            <a:endParaRPr lang="en-US" sz="6000" dirty="0"/>
          </a:p>
        </p:txBody>
      </p:sp>
      <p:pic>
        <p:nvPicPr>
          <p:cNvPr id="19458" name="Picture 2" descr="http://chicagoagentmagazine.com/wp-content/uploads/2013/05/yo-yo-kitchener.jpg"/>
          <p:cNvPicPr>
            <a:picLocks noChangeAspect="1" noChangeArrowheads="1"/>
          </p:cNvPicPr>
          <p:nvPr/>
        </p:nvPicPr>
        <p:blipFill rotWithShape="1">
          <a:blip r:embed="rId4">
            <a:extLst>
              <a:ext uri="{28A0092B-C50C-407E-A947-70E740481C1C}">
                <a14:useLocalDpi xmlns:a14="http://schemas.microsoft.com/office/drawing/2010/main" val="0"/>
              </a:ext>
            </a:extLst>
          </a:blip>
          <a:srcRect r="20812"/>
          <a:stretch/>
        </p:blipFill>
        <p:spPr bwMode="auto">
          <a:xfrm>
            <a:off x="426359" y="431999"/>
            <a:ext cx="2922408" cy="24582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67517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35978" y="3202214"/>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4" name="Rectangle 13"/>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5651500" y="983262"/>
            <a:ext cx="6023430"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b="1" dirty="0">
                <a:solidFill>
                  <a:srgbClr val="9DC3E6"/>
                </a:solidFill>
                <a:latin typeface="Helvetica"/>
                <a:cs typeface="Helvetica"/>
              </a:rPr>
              <a:t>Managing the Critical Path</a:t>
            </a:r>
          </a:p>
        </p:txBody>
      </p:sp>
      <p:sp>
        <p:nvSpPr>
          <p:cNvPr id="4" name="Content Placeholder 3"/>
          <p:cNvSpPr>
            <a:spLocks noGrp="1"/>
          </p:cNvSpPr>
          <p:nvPr>
            <p:ph idx="1"/>
          </p:nvPr>
        </p:nvSpPr>
        <p:spPr>
          <a:xfrm>
            <a:off x="653146" y="3313620"/>
            <a:ext cx="10740568" cy="4251402"/>
          </a:xfrm>
        </p:spPr>
        <p:txBody>
          <a:bodyPr>
            <a:normAutofit/>
          </a:bodyPr>
          <a:lstStyle/>
          <a:p>
            <a:r>
              <a:rPr lang="en-US" dirty="0">
                <a:latin typeface="Helvetica"/>
                <a:cs typeface="Helvetica"/>
              </a:rPr>
              <a:t>Critical Path lets you know where you do and do not have flexibility</a:t>
            </a:r>
          </a:p>
        </p:txBody>
      </p:sp>
      <p:sp>
        <p:nvSpPr>
          <p:cNvPr id="10" name="Content Placeholder 3"/>
          <p:cNvSpPr txBox="1">
            <a:spLocks/>
          </p:cNvSpPr>
          <p:nvPr/>
        </p:nvSpPr>
        <p:spPr>
          <a:xfrm>
            <a:off x="616858" y="4136571"/>
            <a:ext cx="10967356" cy="34532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800" dirty="0">
              <a:latin typeface="Helvetica"/>
              <a:cs typeface="Helvetica"/>
            </a:endParaRPr>
          </a:p>
          <a:p>
            <a:r>
              <a:rPr lang="en-US" sz="2800" dirty="0">
                <a:latin typeface="Helvetica"/>
                <a:cs typeface="Helvetica"/>
              </a:rPr>
              <a:t>If the project is falling behind adding resources to non-critical path activities will not get you back on track</a:t>
            </a:r>
          </a:p>
          <a:p>
            <a:endParaRPr lang="en-US" sz="800" dirty="0">
              <a:latin typeface="Helvetica"/>
              <a:cs typeface="Helvetica"/>
            </a:endParaRPr>
          </a:p>
          <a:p>
            <a:r>
              <a:rPr lang="en-US" sz="2800" dirty="0">
                <a:latin typeface="Helvetica"/>
                <a:cs typeface="Helvetica"/>
              </a:rPr>
              <a:t>The critical path can change</a:t>
            </a:r>
          </a:p>
        </p:txBody>
      </p:sp>
      <p:sp>
        <p:nvSpPr>
          <p:cNvPr id="16" name="Rectangle 15"/>
          <p:cNvSpPr/>
          <p:nvPr/>
        </p:nvSpPr>
        <p:spPr>
          <a:xfrm>
            <a:off x="435429" y="353787"/>
            <a:ext cx="4553857" cy="25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ritical-Path-Analysi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75" y="383585"/>
            <a:ext cx="2952254" cy="2475429"/>
          </a:xfrm>
          <a:prstGeom prst="rect">
            <a:avLst/>
          </a:prstGeom>
        </p:spPr>
      </p:pic>
    </p:spTree>
    <p:extLst>
      <p:ext uri="{BB962C8B-B14F-4D97-AF65-F5344CB8AC3E}">
        <p14:creationId xmlns:p14="http://schemas.microsoft.com/office/powerpoint/2010/main" val="951964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Bridge-End-Eng-Const-PM.jp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5427" y="-353760"/>
            <a:ext cx="4971131" cy="3728348"/>
          </a:xfrm>
          <a:prstGeom prst="rect">
            <a:avLst/>
          </a:prstGeom>
        </p:spPr>
      </p:pic>
      <p:sp>
        <p:nvSpPr>
          <p:cNvPr id="9" name="Rectangle 8"/>
          <p:cNvSpPr/>
          <p:nvPr/>
        </p:nvSpPr>
        <p:spPr>
          <a:xfrm>
            <a:off x="435978" y="3202214"/>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KTC_Black.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1" name="Rectangle 10"/>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02129" y="3501571"/>
            <a:ext cx="10515600" cy="5532098"/>
          </a:xfrm>
        </p:spPr>
        <p:txBody>
          <a:bodyPr>
            <a:normAutofit/>
          </a:bodyPr>
          <a:lstStyle/>
          <a:p>
            <a:pPr>
              <a:lnSpc>
                <a:spcPct val="100000"/>
              </a:lnSpc>
            </a:pPr>
            <a:r>
              <a:rPr lang="en-US" sz="3200" dirty="0">
                <a:latin typeface="Helvetica"/>
                <a:cs typeface="Helvetica"/>
              </a:rPr>
              <a:t>Rural Federal Bridge Replacement CE I</a:t>
            </a:r>
          </a:p>
          <a:p>
            <a:pPr>
              <a:lnSpc>
                <a:spcPct val="100000"/>
              </a:lnSpc>
            </a:pPr>
            <a:r>
              <a:rPr lang="en-US" sz="3200" dirty="0">
                <a:latin typeface="Helvetica"/>
                <a:cs typeface="Helvetica"/>
              </a:rPr>
              <a:t>Urban Federal Bridge Replacement with Railroad CE I</a:t>
            </a:r>
          </a:p>
          <a:p>
            <a:pPr>
              <a:lnSpc>
                <a:spcPct val="100000"/>
              </a:lnSpc>
            </a:pPr>
            <a:r>
              <a:rPr lang="en-US" sz="3200" dirty="0">
                <a:latin typeface="Helvetica"/>
                <a:cs typeface="Helvetica"/>
              </a:rPr>
              <a:t>4 Mile Rural Road Widening into Urban Intersection EA FONSI</a:t>
            </a:r>
          </a:p>
        </p:txBody>
      </p:sp>
      <p:sp>
        <p:nvSpPr>
          <p:cNvPr id="12" name="Title 2"/>
          <p:cNvSpPr txBox="1">
            <a:spLocks/>
          </p:cNvSpPr>
          <p:nvPr/>
        </p:nvSpPr>
        <p:spPr>
          <a:xfrm>
            <a:off x="5851070" y="983262"/>
            <a:ext cx="5823859"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b="1" dirty="0">
                <a:solidFill>
                  <a:srgbClr val="9DC3E6"/>
                </a:solidFill>
                <a:latin typeface="Helvetica"/>
                <a:cs typeface="Helvetica"/>
              </a:rPr>
              <a:t>Project Contexts</a:t>
            </a:r>
          </a:p>
        </p:txBody>
      </p:sp>
      <p:sp>
        <p:nvSpPr>
          <p:cNvPr id="15" name="Rectangle 14"/>
          <p:cNvSpPr/>
          <p:nvPr/>
        </p:nvSpPr>
        <p:spPr>
          <a:xfrm>
            <a:off x="5395686" y="0"/>
            <a:ext cx="355600" cy="34471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366657" y="0"/>
            <a:ext cx="355600" cy="320221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54214" y="0"/>
            <a:ext cx="6037943" cy="35378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99357" y="2893786"/>
            <a:ext cx="5687786" cy="3084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700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35429" y="353787"/>
            <a:ext cx="4717142" cy="25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35978" y="3202214"/>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3" name="Rectangle 12"/>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5851070" y="983262"/>
            <a:ext cx="5823859"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b="1" dirty="0">
                <a:solidFill>
                  <a:srgbClr val="9DC3E6"/>
                </a:solidFill>
                <a:latin typeface="Helvetica"/>
                <a:cs typeface="Helvetica"/>
              </a:rPr>
              <a:t>KYTC’s Goal for</a:t>
            </a:r>
          </a:p>
          <a:p>
            <a:pPr>
              <a:lnSpc>
                <a:spcPct val="100000"/>
              </a:lnSpc>
            </a:pPr>
            <a:r>
              <a:rPr lang="en-US" sz="4800" b="1" dirty="0">
                <a:solidFill>
                  <a:srgbClr val="9DC3E6"/>
                </a:solidFill>
                <a:latin typeface="Helvetica"/>
                <a:cs typeface="Helvetica"/>
              </a:rPr>
              <a:t>Projects</a:t>
            </a:r>
          </a:p>
        </p:txBody>
      </p:sp>
      <p:sp>
        <p:nvSpPr>
          <p:cNvPr id="7" name="Rectangle 3"/>
          <p:cNvSpPr txBox="1">
            <a:spLocks noChangeArrowheads="1"/>
          </p:cNvSpPr>
          <p:nvPr/>
        </p:nvSpPr>
        <p:spPr>
          <a:xfrm>
            <a:off x="598940" y="3336471"/>
            <a:ext cx="9625470" cy="30781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1"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1"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1"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3600" dirty="0"/>
              <a:t>Delivering the project within scope, </a:t>
            </a:r>
          </a:p>
          <a:p>
            <a:pPr marL="0" indent="0">
              <a:lnSpc>
                <a:spcPct val="110000"/>
              </a:lnSpc>
              <a:buNone/>
            </a:pPr>
            <a:r>
              <a:rPr lang="en-US" sz="3600" dirty="0"/>
              <a:t>with quality, </a:t>
            </a:r>
          </a:p>
          <a:p>
            <a:pPr marL="0" indent="0">
              <a:lnSpc>
                <a:spcPct val="110000"/>
              </a:lnSpc>
              <a:buNone/>
            </a:pPr>
            <a:r>
              <a:rPr lang="en-US" sz="3600" dirty="0"/>
              <a:t>on time, </a:t>
            </a:r>
          </a:p>
          <a:p>
            <a:pPr marL="0" indent="0">
              <a:lnSpc>
                <a:spcPct val="110000"/>
              </a:lnSpc>
              <a:buNone/>
            </a:pPr>
            <a:r>
              <a:rPr lang="en-US" sz="3600" dirty="0"/>
              <a:t>&amp; within budget</a:t>
            </a:r>
            <a:endParaRPr lang="en-US" sz="4400" dirty="0"/>
          </a:p>
        </p:txBody>
      </p:sp>
      <p:pic>
        <p:nvPicPr>
          <p:cNvPr id="48130" name="Picture 2" descr="https://tse1.mm.bing.net/th?id=OIP.W7HzBXRsv_P4jzvt3GljbwEsBw&amp;pid=15.1&amp;P=0&amp;w=309&amp;h=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71" y="813380"/>
            <a:ext cx="4688567" cy="1750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02747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35978" y="3202214"/>
            <a:ext cx="11269099" cy="31854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7" name="Rectangle 16"/>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2" name="Picture 2" descr="http://www.arraspeople.co.uk/camel-blog/wp-content/uploads/2015/04/Average-Salaries-Project-Management-2015.png"/>
          <p:cNvPicPr>
            <a:picLocks noChangeAspect="1" noChangeArrowheads="1"/>
          </p:cNvPicPr>
          <p:nvPr/>
        </p:nvPicPr>
        <p:blipFill rotWithShape="1">
          <a:blip r:embed="rId4">
            <a:extLst>
              <a:ext uri="{28A0092B-C50C-407E-A947-70E740481C1C}">
                <a14:useLocalDpi xmlns:a14="http://schemas.microsoft.com/office/drawing/2010/main" val="0"/>
              </a:ext>
            </a:extLst>
          </a:blip>
          <a:srcRect t="16134" r="12154" b="27144"/>
          <a:stretch/>
        </p:blipFill>
        <p:spPr bwMode="auto">
          <a:xfrm>
            <a:off x="516504" y="3265109"/>
            <a:ext cx="6731568" cy="3071524"/>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itle 2"/>
          <p:cNvSpPr txBox="1">
            <a:spLocks/>
          </p:cNvSpPr>
          <p:nvPr/>
        </p:nvSpPr>
        <p:spPr>
          <a:xfrm>
            <a:off x="5542644" y="983262"/>
            <a:ext cx="6132286"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b="1" dirty="0">
                <a:solidFill>
                  <a:srgbClr val="9DC3E6"/>
                </a:solidFill>
                <a:latin typeface="Helvetica"/>
                <a:cs typeface="Helvetica"/>
              </a:rPr>
              <a:t>How do you Define an “Average Project”?</a:t>
            </a:r>
          </a:p>
        </p:txBody>
      </p:sp>
      <p:pic>
        <p:nvPicPr>
          <p:cNvPr id="2" name="Picture 1" descr="1-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29" y="355600"/>
            <a:ext cx="4572000" cy="2578608"/>
          </a:xfrm>
          <a:prstGeom prst="rect">
            <a:avLst/>
          </a:prstGeom>
        </p:spPr>
      </p:pic>
      <p:sp>
        <p:nvSpPr>
          <p:cNvPr id="19" name="Rectangle 18"/>
          <p:cNvSpPr/>
          <p:nvPr/>
        </p:nvSpPr>
        <p:spPr>
          <a:xfrm>
            <a:off x="299357" y="2893786"/>
            <a:ext cx="11502572" cy="3084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3590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35978" y="3202214"/>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7" name="Rectangle 6"/>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2"/>
          <p:cNvSpPr txBox="1">
            <a:spLocks/>
          </p:cNvSpPr>
          <p:nvPr/>
        </p:nvSpPr>
        <p:spPr>
          <a:xfrm>
            <a:off x="5506356" y="983262"/>
            <a:ext cx="6168573"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b="1" dirty="0">
                <a:solidFill>
                  <a:srgbClr val="9DC3E6"/>
                </a:solidFill>
                <a:latin typeface="Helvetica"/>
                <a:cs typeface="Helvetica"/>
              </a:rPr>
              <a:t>AVERAGE</a:t>
            </a:r>
          </a:p>
        </p:txBody>
      </p:sp>
      <p:pic>
        <p:nvPicPr>
          <p:cNvPr id="9" name="Picture 8" descr="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29" y="355600"/>
            <a:ext cx="4572000" cy="2578608"/>
          </a:xfrm>
          <a:prstGeom prst="rect">
            <a:avLst/>
          </a:prstGeom>
        </p:spPr>
      </p:pic>
      <p:sp>
        <p:nvSpPr>
          <p:cNvPr id="3" name="Content Placeholder 2"/>
          <p:cNvSpPr>
            <a:spLocks noGrp="1"/>
          </p:cNvSpPr>
          <p:nvPr>
            <p:ph idx="1"/>
          </p:nvPr>
        </p:nvSpPr>
        <p:spPr>
          <a:xfrm>
            <a:off x="589643" y="3428994"/>
            <a:ext cx="11039927" cy="2884034"/>
          </a:xfrm>
        </p:spPr>
        <p:txBody>
          <a:bodyPr>
            <a:normAutofit fontScale="92500" lnSpcReduction="20000"/>
          </a:bodyPr>
          <a:lstStyle/>
          <a:p>
            <a:pPr marL="0" indent="0">
              <a:buNone/>
            </a:pPr>
            <a:r>
              <a:rPr lang="en-US" b="1" dirty="0">
                <a:latin typeface="Helvetica"/>
                <a:cs typeface="Helvetica"/>
              </a:rPr>
              <a:t>Definition</a:t>
            </a:r>
          </a:p>
          <a:p>
            <a:pPr marL="0" indent="234950">
              <a:buNone/>
            </a:pPr>
            <a:r>
              <a:rPr lang="en-US" dirty="0">
                <a:latin typeface="Helvetica"/>
                <a:cs typeface="Helvetica"/>
              </a:rPr>
              <a:t>Adjective:  typical; common; ordinary</a:t>
            </a:r>
          </a:p>
          <a:p>
            <a:pPr marL="0" indent="0">
              <a:buNone/>
            </a:pPr>
            <a:endParaRPr lang="en-US" sz="1200" b="1" dirty="0"/>
          </a:p>
          <a:p>
            <a:pPr marL="0" indent="0">
              <a:buNone/>
            </a:pPr>
            <a:r>
              <a:rPr lang="en-US" b="1" dirty="0">
                <a:latin typeface="Helvetica"/>
                <a:cs typeface="Helvetica"/>
              </a:rPr>
              <a:t>Synonyms</a:t>
            </a:r>
          </a:p>
          <a:p>
            <a:pPr marL="0" indent="173038">
              <a:buNone/>
            </a:pPr>
            <a:r>
              <a:rPr lang="en-US" dirty="0">
                <a:latin typeface="Helvetica"/>
                <a:cs typeface="Helvetica"/>
              </a:rPr>
              <a:t>Mediocre, Moderate, Ordinary, Regular, Boilerplate,</a:t>
            </a:r>
          </a:p>
          <a:p>
            <a:pPr marL="0" indent="173038">
              <a:buNone/>
            </a:pPr>
            <a:r>
              <a:rPr lang="en-US" dirty="0">
                <a:latin typeface="Helvetica"/>
                <a:cs typeface="Helvetica"/>
              </a:rPr>
              <a:t>Commonplace, Familiar, General, Humdrum, Mainstream, </a:t>
            </a:r>
          </a:p>
          <a:p>
            <a:pPr marL="0" indent="173038">
              <a:buNone/>
            </a:pPr>
            <a:r>
              <a:rPr lang="en-US" dirty="0">
                <a:latin typeface="Helvetica"/>
                <a:cs typeface="Helvetica"/>
              </a:rPr>
              <a:t>Standard, Customary</a:t>
            </a:r>
          </a:p>
        </p:txBody>
      </p:sp>
    </p:spTree>
    <p:extLst>
      <p:ext uri="{BB962C8B-B14F-4D97-AF65-F5344CB8AC3E}">
        <p14:creationId xmlns:p14="http://schemas.microsoft.com/office/powerpoint/2010/main" val="75872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3915" y="566455"/>
            <a:ext cx="11209318" cy="5793099"/>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3915" y="794853"/>
            <a:ext cx="11209318" cy="2148796"/>
          </a:xfrm>
        </p:spPr>
        <p:txBody>
          <a:bodyPr>
            <a:normAutofit/>
          </a:bodyPr>
          <a:lstStyle/>
          <a:p>
            <a:pPr marL="0" indent="0" algn="ctr">
              <a:lnSpc>
                <a:spcPct val="100000"/>
              </a:lnSpc>
              <a:buNone/>
            </a:pPr>
            <a:r>
              <a:rPr lang="en-US" sz="4000" b="1" dirty="0">
                <a:latin typeface="Helvetica"/>
                <a:cs typeface="Helvetica"/>
              </a:rPr>
              <a:t>Background: Kentucky Transportation Center charged to </a:t>
            </a:r>
            <a:r>
              <a:rPr lang="en-US" sz="4000" b="1" dirty="0" smtClean="0">
                <a:latin typeface="Helvetica"/>
                <a:cs typeface="Helvetica"/>
              </a:rPr>
              <a:t>research </a:t>
            </a:r>
            <a:r>
              <a:rPr lang="en-US" sz="4000" b="1" dirty="0">
                <a:latin typeface="Helvetica"/>
                <a:cs typeface="Helvetica"/>
              </a:rPr>
              <a:t>&amp; </a:t>
            </a:r>
            <a:r>
              <a:rPr lang="en-US" sz="4000" b="1" dirty="0" smtClean="0">
                <a:latin typeface="Helvetica"/>
                <a:cs typeface="Helvetica"/>
              </a:rPr>
              <a:t>develop</a:t>
            </a:r>
            <a:r>
              <a:rPr lang="en-US" sz="4000" b="1" dirty="0">
                <a:latin typeface="Helvetica"/>
                <a:cs typeface="Helvetica"/>
              </a:rPr>
              <a:t>…</a:t>
            </a:r>
          </a:p>
          <a:p>
            <a:pPr marL="0" indent="0">
              <a:buNone/>
            </a:pPr>
            <a:endParaRPr lang="en-US" sz="2000" b="1" dirty="0">
              <a:solidFill>
                <a:srgbClr val="3366FF"/>
              </a:solidFill>
              <a:latin typeface="Helvetica"/>
              <a:cs typeface="Helvetica"/>
            </a:endParaRPr>
          </a:p>
        </p:txBody>
      </p:sp>
      <p:sp>
        <p:nvSpPr>
          <p:cNvPr id="7" name="Rectangle 6"/>
          <p:cNvSpPr/>
          <p:nvPr/>
        </p:nvSpPr>
        <p:spPr>
          <a:xfrm>
            <a:off x="453915" y="2618049"/>
            <a:ext cx="11209318" cy="1569660"/>
          </a:xfrm>
          <a:prstGeom prst="rect">
            <a:avLst/>
          </a:prstGeom>
        </p:spPr>
        <p:txBody>
          <a:bodyPr wrap="square">
            <a:spAutoFit/>
          </a:bodyPr>
          <a:lstStyle/>
          <a:p>
            <a:pPr algn="ctr"/>
            <a:r>
              <a:rPr lang="en-US" sz="4800" b="1" i="1" dirty="0">
                <a:latin typeface="Helvetica"/>
                <a:cs typeface="Helvetica"/>
              </a:rPr>
              <a:t>Critical Path Method for </a:t>
            </a:r>
          </a:p>
          <a:p>
            <a:pPr algn="ctr"/>
            <a:r>
              <a:rPr lang="en-US" sz="4800" b="1" i="1" dirty="0">
                <a:latin typeface="Helvetica"/>
                <a:cs typeface="Helvetica"/>
              </a:rPr>
              <a:t>KYTC Project Development </a:t>
            </a:r>
          </a:p>
        </p:txBody>
      </p:sp>
      <p:pic>
        <p:nvPicPr>
          <p:cNvPr id="11" name="Picture 10"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Tree>
    <p:extLst>
      <p:ext uri="{BB962C8B-B14F-4D97-AF65-F5344CB8AC3E}">
        <p14:creationId xmlns:p14="http://schemas.microsoft.com/office/powerpoint/2010/main" val="1039903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35978" y="1750786"/>
            <a:ext cx="11269099" cy="463690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310" y="1727170"/>
            <a:ext cx="8508547" cy="4829462"/>
          </a:xfrm>
          <a:prstGeom prst="rect">
            <a:avLst/>
          </a:prstGeom>
        </p:spPr>
      </p:pic>
      <p:sp>
        <p:nvSpPr>
          <p:cNvPr id="16" name="Rectangle 15"/>
          <p:cNvSpPr/>
          <p:nvPr/>
        </p:nvSpPr>
        <p:spPr>
          <a:xfrm>
            <a:off x="281215" y="1442357"/>
            <a:ext cx="11502572" cy="3084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97543" y="6384471"/>
            <a:ext cx="11502572" cy="3084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53916" y="354866"/>
            <a:ext cx="11232130"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539381" y="784402"/>
            <a:ext cx="11105175" cy="708808"/>
          </a:xfrm>
          <a:prstGeom prst="rect">
            <a:avLst/>
          </a:prstGeom>
        </p:spPr>
        <p:txBody>
          <a:bodyP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300" b="1" dirty="0">
                <a:solidFill>
                  <a:schemeClr val="accent5">
                    <a:lumMod val="60000"/>
                    <a:lumOff val="40000"/>
                  </a:schemeClr>
                </a:solidFill>
                <a:latin typeface="Helvetica"/>
                <a:cs typeface="Helvetica"/>
              </a:rPr>
              <a:t>average, Better Than Average and, EXTRAORDINARY</a:t>
            </a:r>
            <a:r>
              <a:rPr lang="en-US" dirty="0"/>
              <a:t/>
            </a:r>
            <a:br>
              <a:rPr lang="en-US" dirty="0"/>
            </a:br>
            <a:endParaRPr lang="en-US" dirty="0"/>
          </a:p>
        </p:txBody>
      </p:sp>
    </p:spTree>
    <p:extLst>
      <p:ext uri="{BB962C8B-B14F-4D97-AF65-F5344CB8AC3E}">
        <p14:creationId xmlns:p14="http://schemas.microsoft.com/office/powerpoint/2010/main" val="3009117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35978" y="1750786"/>
            <a:ext cx="11269099" cy="463690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6" name="Rectangle 15"/>
          <p:cNvSpPr/>
          <p:nvPr/>
        </p:nvSpPr>
        <p:spPr>
          <a:xfrm>
            <a:off x="281215" y="1442357"/>
            <a:ext cx="11502572" cy="3084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97543" y="6384471"/>
            <a:ext cx="11502572" cy="3084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53916" y="354866"/>
            <a:ext cx="11232130"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539381" y="784402"/>
            <a:ext cx="11105175" cy="708808"/>
          </a:xfrm>
          <a:prstGeom prst="rect">
            <a:avLst/>
          </a:prstGeom>
        </p:spPr>
        <p:txBody>
          <a:bodyP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300" b="1" dirty="0">
                <a:solidFill>
                  <a:schemeClr val="accent5">
                    <a:lumMod val="60000"/>
                    <a:lumOff val="40000"/>
                  </a:schemeClr>
                </a:solidFill>
                <a:latin typeface="Helvetica"/>
                <a:cs typeface="Helvetica"/>
              </a:rPr>
              <a:t>average, Better Than Average and, EXTRAORDINARY</a:t>
            </a:r>
            <a:r>
              <a:rPr lang="en-US" dirty="0"/>
              <a:t/>
            </a:r>
            <a:br>
              <a:rPr lang="en-US" dirty="0"/>
            </a:b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6870" y="1806554"/>
            <a:ext cx="6036129" cy="4558160"/>
          </a:xfrm>
          <a:prstGeom prst="rect">
            <a:avLst/>
          </a:prstGeom>
        </p:spPr>
      </p:pic>
    </p:spTree>
    <p:extLst>
      <p:ext uri="{BB962C8B-B14F-4D97-AF65-F5344CB8AC3E}">
        <p14:creationId xmlns:p14="http://schemas.microsoft.com/office/powerpoint/2010/main" val="16635420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35978" y="3202214"/>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4" name="Rectangle 13"/>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5361214" y="983262"/>
            <a:ext cx="6313716"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dirty="0">
                <a:solidFill>
                  <a:srgbClr val="9DC3E6"/>
                </a:solidFill>
                <a:latin typeface="Helvetica"/>
                <a:cs typeface="Helvetica"/>
              </a:rPr>
              <a:t>Project Contexts</a:t>
            </a:r>
          </a:p>
        </p:txBody>
      </p:sp>
      <p:sp>
        <p:nvSpPr>
          <p:cNvPr id="3" name="Content Placeholder 2"/>
          <p:cNvSpPr>
            <a:spLocks noGrp="1"/>
          </p:cNvSpPr>
          <p:nvPr>
            <p:ph idx="1"/>
          </p:nvPr>
        </p:nvSpPr>
        <p:spPr>
          <a:xfrm>
            <a:off x="792843" y="3483428"/>
            <a:ext cx="10515600" cy="4235677"/>
          </a:xfrm>
        </p:spPr>
        <p:txBody>
          <a:bodyPr>
            <a:normAutofit/>
          </a:bodyPr>
          <a:lstStyle/>
          <a:p>
            <a:pPr>
              <a:lnSpc>
                <a:spcPct val="100000"/>
              </a:lnSpc>
            </a:pPr>
            <a:r>
              <a:rPr lang="en-US" sz="3000" b="1" dirty="0">
                <a:latin typeface="Helvetica"/>
                <a:cs typeface="Helvetica"/>
              </a:rPr>
              <a:t>Rural Federal Bridge Replacement CE I </a:t>
            </a:r>
          </a:p>
          <a:p>
            <a:pPr>
              <a:lnSpc>
                <a:spcPct val="100000"/>
              </a:lnSpc>
            </a:pPr>
            <a:r>
              <a:rPr lang="en-US" sz="3000" b="1" dirty="0">
                <a:latin typeface="Helvetica"/>
                <a:cs typeface="Helvetica"/>
              </a:rPr>
              <a:t>Urban Federal Bridge Replacement with Railroad CE I</a:t>
            </a:r>
          </a:p>
          <a:p>
            <a:pPr>
              <a:lnSpc>
                <a:spcPct val="100000"/>
              </a:lnSpc>
            </a:pPr>
            <a:r>
              <a:rPr lang="en-US" sz="3000" b="1" dirty="0">
                <a:latin typeface="Helvetica"/>
                <a:cs typeface="Helvetica"/>
              </a:rPr>
              <a:t>4 Mile Rural Road Widening into Urban Intersection </a:t>
            </a:r>
            <a:r>
              <a:rPr lang="en-US" sz="3000" b="1" dirty="0" smtClean="0">
                <a:latin typeface="Helvetica"/>
                <a:cs typeface="Helvetica"/>
              </a:rPr>
              <a:t>          EA </a:t>
            </a:r>
            <a:r>
              <a:rPr lang="en-US" sz="3000" b="1" dirty="0">
                <a:latin typeface="Helvetica"/>
                <a:cs typeface="Helvetica"/>
              </a:rPr>
              <a:t>FONSI (next year)</a:t>
            </a:r>
          </a:p>
        </p:txBody>
      </p:sp>
      <p:pic>
        <p:nvPicPr>
          <p:cNvPr id="17" name="Picture 16" descr="Engineering-job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355600"/>
            <a:ext cx="4675414" cy="2541833"/>
          </a:xfrm>
          <a:prstGeom prst="rect">
            <a:avLst/>
          </a:prstGeom>
        </p:spPr>
      </p:pic>
    </p:spTree>
    <p:extLst>
      <p:ext uri="{BB962C8B-B14F-4D97-AF65-F5344CB8AC3E}">
        <p14:creationId xmlns:p14="http://schemas.microsoft.com/office/powerpoint/2010/main" val="3317483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35978" y="2349501"/>
            <a:ext cx="11269099" cy="403819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7" name="Rectangle 6"/>
          <p:cNvSpPr/>
          <p:nvPr/>
        </p:nvSpPr>
        <p:spPr>
          <a:xfrm>
            <a:off x="435430" y="354866"/>
            <a:ext cx="11250616" cy="1695277"/>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2"/>
          <p:cNvSpPr txBox="1">
            <a:spLocks/>
          </p:cNvSpPr>
          <p:nvPr/>
        </p:nvSpPr>
        <p:spPr>
          <a:xfrm>
            <a:off x="698500" y="484357"/>
            <a:ext cx="10976430"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dirty="0">
                <a:solidFill>
                  <a:srgbClr val="9DC3E6"/>
                </a:solidFill>
                <a:latin typeface="Helvetica"/>
                <a:cs typeface="Helvetica"/>
              </a:rPr>
              <a:t>“Standard” Rural Federal Bridge Replacement CE1</a:t>
            </a:r>
          </a:p>
        </p:txBody>
      </p:sp>
      <p:sp>
        <p:nvSpPr>
          <p:cNvPr id="3" name="Content Placeholder 2"/>
          <p:cNvSpPr>
            <a:spLocks noGrp="1"/>
          </p:cNvSpPr>
          <p:nvPr>
            <p:ph idx="1"/>
          </p:nvPr>
        </p:nvSpPr>
        <p:spPr>
          <a:xfrm>
            <a:off x="674914" y="2349512"/>
            <a:ext cx="10937789" cy="5417163"/>
          </a:xfrm>
        </p:spPr>
        <p:txBody>
          <a:bodyPr>
            <a:normAutofit/>
          </a:bodyPr>
          <a:lstStyle/>
          <a:p>
            <a:pPr>
              <a:lnSpc>
                <a:spcPct val="100000"/>
              </a:lnSpc>
            </a:pPr>
            <a:r>
              <a:rPr lang="en-US" sz="1800" b="1" dirty="0">
                <a:latin typeface="Helvetica"/>
                <a:cs typeface="Helvetica"/>
              </a:rPr>
              <a:t>Standard Rural Bridge Replacement</a:t>
            </a:r>
          </a:p>
          <a:p>
            <a:pPr>
              <a:lnSpc>
                <a:spcPct val="100000"/>
              </a:lnSpc>
            </a:pPr>
            <a:r>
              <a:rPr lang="en-US" sz="1800" b="1" dirty="0">
                <a:latin typeface="Helvetica"/>
                <a:cs typeface="Helvetica"/>
              </a:rPr>
              <a:t>Environmental (CE I)</a:t>
            </a:r>
          </a:p>
          <a:p>
            <a:pPr lvl="1">
              <a:lnSpc>
                <a:spcPct val="100000"/>
              </a:lnSpc>
            </a:pPr>
            <a:r>
              <a:rPr lang="en-US" sz="1800" b="1" dirty="0">
                <a:latin typeface="Helvetica"/>
                <a:cs typeface="Helvetica"/>
              </a:rPr>
              <a:t>Track for Archeology &amp; not</a:t>
            </a:r>
          </a:p>
          <a:p>
            <a:pPr lvl="1">
              <a:lnSpc>
                <a:spcPct val="100000"/>
              </a:lnSpc>
            </a:pPr>
            <a:r>
              <a:rPr lang="en-US" sz="1800" b="1" dirty="0">
                <a:latin typeface="Helvetica"/>
                <a:cs typeface="Helvetica"/>
              </a:rPr>
              <a:t>Track for Asbestos &amp; not</a:t>
            </a:r>
          </a:p>
          <a:p>
            <a:pPr>
              <a:lnSpc>
                <a:spcPct val="100000"/>
              </a:lnSpc>
            </a:pPr>
            <a:r>
              <a:rPr lang="en-US" sz="1800" b="1" dirty="0">
                <a:latin typeface="Helvetica"/>
                <a:cs typeface="Helvetica"/>
              </a:rPr>
              <a:t>Right Of Way </a:t>
            </a:r>
          </a:p>
          <a:p>
            <a:pPr lvl="1">
              <a:lnSpc>
                <a:spcPct val="100000"/>
              </a:lnSpc>
            </a:pPr>
            <a:r>
              <a:rPr lang="en-US" sz="1800" b="1" dirty="0">
                <a:latin typeface="Helvetica"/>
                <a:cs typeface="Helvetica"/>
              </a:rPr>
              <a:t>4 to 6 parcels, some appraisals, some MARs, no relocations,                                                          a miscellaneous move (i.e. barn)</a:t>
            </a:r>
          </a:p>
          <a:p>
            <a:pPr lvl="1">
              <a:lnSpc>
                <a:spcPct val="100000"/>
              </a:lnSpc>
            </a:pPr>
            <a:r>
              <a:rPr lang="en-US" sz="1800" b="1" dirty="0">
                <a:latin typeface="Helvetica"/>
                <a:cs typeface="Helvetica"/>
              </a:rPr>
              <a:t>Two paths tracked: ROW Acceptance and Condemnation</a:t>
            </a:r>
          </a:p>
          <a:p>
            <a:pPr>
              <a:lnSpc>
                <a:spcPct val="100000"/>
              </a:lnSpc>
            </a:pPr>
            <a:r>
              <a:rPr lang="en-US" sz="1800" b="1" dirty="0">
                <a:latin typeface="Helvetica"/>
                <a:cs typeface="Helvetica"/>
              </a:rPr>
              <a:t>Utilities Overhead and In-ground</a:t>
            </a:r>
          </a:p>
          <a:p>
            <a:pPr lvl="1">
              <a:lnSpc>
                <a:spcPct val="100000"/>
              </a:lnSpc>
            </a:pPr>
            <a:r>
              <a:rPr lang="en-US" sz="1800" b="1" dirty="0">
                <a:latin typeface="Helvetica"/>
                <a:cs typeface="Helvetica"/>
              </a:rPr>
              <a:t>A few overhead poles, underground water line</a:t>
            </a:r>
          </a:p>
          <a:p>
            <a:pPr>
              <a:lnSpc>
                <a:spcPct val="100000"/>
              </a:lnSpc>
            </a:pPr>
            <a:r>
              <a:rPr lang="en-US" sz="1800" b="1" dirty="0">
                <a:latin typeface="Helvetica"/>
                <a:cs typeface="Helvetica"/>
              </a:rPr>
              <a:t>Time durations for minimum (urgent project!) and average/standard</a:t>
            </a:r>
          </a:p>
          <a:p>
            <a:endParaRPr lang="en-US" dirty="0"/>
          </a:p>
        </p:txBody>
      </p:sp>
    </p:spTree>
    <p:extLst>
      <p:ext uri="{BB962C8B-B14F-4D97-AF65-F5344CB8AC3E}">
        <p14:creationId xmlns:p14="http://schemas.microsoft.com/office/powerpoint/2010/main" val="2487341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2" name="Title 1"/>
          <p:cNvSpPr>
            <a:spLocks noGrp="1"/>
          </p:cNvSpPr>
          <p:nvPr>
            <p:ph type="title"/>
          </p:nvPr>
        </p:nvSpPr>
        <p:spPr>
          <a:xfrm>
            <a:off x="535214" y="374196"/>
            <a:ext cx="11094357" cy="1325563"/>
          </a:xfrm>
        </p:spPr>
        <p:txBody>
          <a:bodyPr>
            <a:noAutofit/>
          </a:bodyPr>
          <a:lstStyle/>
          <a:p>
            <a:r>
              <a:rPr lang="en-US" sz="3400" b="1" dirty="0">
                <a:solidFill>
                  <a:srgbClr val="5B9BD5"/>
                </a:solidFill>
                <a:latin typeface="Helvetica"/>
                <a:cs typeface="Helvetica"/>
              </a:rPr>
              <a:t>“Standard” Rural Federal Bridge Replacement CE I</a:t>
            </a:r>
            <a:r>
              <a:rPr lang="en-US" sz="3400" b="1" dirty="0">
                <a:latin typeface="Helvetica"/>
                <a:cs typeface="Helvetica"/>
              </a:rPr>
              <a:t/>
            </a:r>
            <a:br>
              <a:rPr lang="en-US" sz="3400" b="1" dirty="0">
                <a:latin typeface="Helvetica"/>
                <a:cs typeface="Helvetica"/>
              </a:rPr>
            </a:br>
            <a:endParaRPr lang="en-US" sz="3400" b="1" dirty="0">
              <a:latin typeface="Helvetica"/>
              <a:cs typeface="Helvetica"/>
            </a:endParaRPr>
          </a:p>
        </p:txBody>
      </p:sp>
      <p:sp>
        <p:nvSpPr>
          <p:cNvPr id="13" name="Rectangle 12"/>
          <p:cNvSpPr/>
          <p:nvPr/>
        </p:nvSpPr>
        <p:spPr>
          <a:xfrm>
            <a:off x="11684000" y="0"/>
            <a:ext cx="508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6377214"/>
            <a:ext cx="12192000" cy="48078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0232571" y="1603829"/>
            <a:ext cx="1454385" cy="477338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pic>
        <p:nvPicPr>
          <p:cNvPr id="7" name="Picture 6" descr="Rural Federal Bridge Replacement CE 1 July Final 1.0.pdf"/>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4567" y="1520640"/>
            <a:ext cx="11310648" cy="3915225"/>
          </a:xfrm>
          <a:prstGeom prst="rect">
            <a:avLst/>
          </a:prstGeom>
        </p:spPr>
      </p:pic>
    </p:spTree>
    <p:extLst>
      <p:ext uri="{BB962C8B-B14F-4D97-AF65-F5344CB8AC3E}">
        <p14:creationId xmlns:p14="http://schemas.microsoft.com/office/powerpoint/2010/main" val="3330509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2" name="Title 1"/>
          <p:cNvSpPr>
            <a:spLocks noGrp="1"/>
          </p:cNvSpPr>
          <p:nvPr>
            <p:ph type="title"/>
          </p:nvPr>
        </p:nvSpPr>
        <p:spPr>
          <a:xfrm>
            <a:off x="535214" y="374196"/>
            <a:ext cx="11094357" cy="1325563"/>
          </a:xfrm>
        </p:spPr>
        <p:txBody>
          <a:bodyPr>
            <a:noAutofit/>
          </a:bodyPr>
          <a:lstStyle/>
          <a:p>
            <a:r>
              <a:rPr lang="en-US" sz="3400" b="1" dirty="0">
                <a:solidFill>
                  <a:srgbClr val="5B9BD5"/>
                </a:solidFill>
                <a:latin typeface="Helvetica"/>
                <a:cs typeface="Helvetica"/>
              </a:rPr>
              <a:t>“Standard” Rural Federal Bridge Replacement CE I</a:t>
            </a:r>
            <a:r>
              <a:rPr lang="en-US" sz="3400" b="1" dirty="0">
                <a:latin typeface="Helvetica"/>
                <a:cs typeface="Helvetica"/>
              </a:rPr>
              <a:t/>
            </a:r>
            <a:br>
              <a:rPr lang="en-US" sz="3400" b="1" dirty="0">
                <a:latin typeface="Helvetica"/>
                <a:cs typeface="Helvetica"/>
              </a:rPr>
            </a:br>
            <a:endParaRPr lang="en-US" sz="3400" b="1" dirty="0">
              <a:latin typeface="Helvetica"/>
              <a:cs typeface="Helvetica"/>
            </a:endParaRPr>
          </a:p>
        </p:txBody>
      </p:sp>
      <p:sp>
        <p:nvSpPr>
          <p:cNvPr id="13" name="Rectangle 12"/>
          <p:cNvSpPr/>
          <p:nvPr/>
        </p:nvSpPr>
        <p:spPr>
          <a:xfrm>
            <a:off x="11684000" y="0"/>
            <a:ext cx="508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6377214"/>
            <a:ext cx="12192000" cy="48078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Rural Federal Bridge Replacement CE 1 July Final 1.0_Split Phases.pdf"/>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37575" y="1331770"/>
            <a:ext cx="17848226" cy="6178232"/>
          </a:xfrm>
          <a:prstGeom prst="rect">
            <a:avLst/>
          </a:prstGeom>
        </p:spPr>
      </p:pic>
      <p:sp>
        <p:nvSpPr>
          <p:cNvPr id="11" name="Rectangle 10"/>
          <p:cNvSpPr/>
          <p:nvPr/>
        </p:nvSpPr>
        <p:spPr>
          <a:xfrm>
            <a:off x="10705555" y="1603829"/>
            <a:ext cx="981402" cy="477338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
        <p:nvSpPr>
          <p:cNvPr id="15" name="Rectangle 14"/>
          <p:cNvSpPr/>
          <p:nvPr/>
        </p:nvSpPr>
        <p:spPr>
          <a:xfrm>
            <a:off x="11691561" y="0"/>
            <a:ext cx="500439"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527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381612" y="3202214"/>
            <a:ext cx="6323465"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3" name="Rectangle 12"/>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5361214" y="983262"/>
            <a:ext cx="6313716"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dirty="0">
                <a:solidFill>
                  <a:srgbClr val="9DC3E6"/>
                </a:solidFill>
                <a:latin typeface="Helvetica"/>
                <a:cs typeface="Helvetica"/>
              </a:rPr>
              <a:t>In KYTC’s Project Development Process…</a:t>
            </a:r>
          </a:p>
        </p:txBody>
      </p:sp>
      <p:sp>
        <p:nvSpPr>
          <p:cNvPr id="7" name="Rectangle 3"/>
          <p:cNvSpPr txBox="1">
            <a:spLocks noChangeArrowheads="1"/>
          </p:cNvSpPr>
          <p:nvPr/>
        </p:nvSpPr>
        <p:spPr>
          <a:xfrm>
            <a:off x="5380120" y="3430080"/>
            <a:ext cx="6291371" cy="28900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1"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1"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1"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dirty="0">
                <a:latin typeface="Helvetica" panose="020B0604020202020204" pitchFamily="34" charset="0"/>
                <a:cs typeface="Helvetica" panose="020B0604020202020204" pitchFamily="34" charset="0"/>
              </a:rPr>
              <a:t>…the environmental </a:t>
            </a:r>
          </a:p>
          <a:p>
            <a:pPr marL="0" indent="0" algn="ctr">
              <a:buNone/>
            </a:pPr>
            <a:r>
              <a:rPr lang="en-US" sz="3600" dirty="0">
                <a:latin typeface="Helvetica" panose="020B0604020202020204" pitchFamily="34" charset="0"/>
                <a:cs typeface="Helvetica" panose="020B0604020202020204" pitchFamily="34" charset="0"/>
              </a:rPr>
              <a:t>process often drives </a:t>
            </a:r>
          </a:p>
          <a:p>
            <a:pPr marL="0" indent="0" algn="ctr">
              <a:buNone/>
            </a:pPr>
            <a:r>
              <a:rPr lang="en-US" sz="3600" dirty="0">
                <a:latin typeface="Helvetica" panose="020B0604020202020204" pitchFamily="34" charset="0"/>
                <a:cs typeface="Helvetica" panose="020B0604020202020204" pitchFamily="34" charset="0"/>
              </a:rPr>
              <a:t>Phase 1 Project Work.</a:t>
            </a:r>
            <a:endParaRPr lang="en-US" sz="3600" dirty="0">
              <a:latin typeface="Helvetica Light"/>
              <a:cs typeface="Helvetica Light"/>
            </a:endParaRPr>
          </a:p>
        </p:txBody>
      </p:sp>
      <p:sp>
        <p:nvSpPr>
          <p:cNvPr id="11" name="Rectangle 10"/>
          <p:cNvSpPr/>
          <p:nvPr/>
        </p:nvSpPr>
        <p:spPr>
          <a:xfrm>
            <a:off x="431958" y="345600"/>
            <a:ext cx="4682420" cy="2548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600" b="1" dirty="0">
                <a:solidFill>
                  <a:srgbClr val="5B9BD5"/>
                </a:solidFill>
                <a:latin typeface="Helvetica"/>
                <a:cs typeface="Helvetica"/>
              </a:rPr>
              <a:t>Discussion </a:t>
            </a:r>
          </a:p>
          <a:p>
            <a:pPr algn="ctr"/>
            <a:r>
              <a:rPr lang="en-US" sz="4600" b="1" dirty="0">
                <a:solidFill>
                  <a:srgbClr val="5B9BD5"/>
                </a:solidFill>
                <a:latin typeface="Helvetica"/>
                <a:cs typeface="Helvetica"/>
              </a:rPr>
              <a:t>Item: </a:t>
            </a:r>
          </a:p>
        </p:txBody>
      </p:sp>
      <p:pic>
        <p:nvPicPr>
          <p:cNvPr id="26626" name="Picture 2" descr="http://timtyler.org/on_the_critical_path/graphics/cp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951" y="3179462"/>
            <a:ext cx="4759621" cy="31466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061585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35214" y="218676"/>
            <a:ext cx="1109435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5B9BD5"/>
                </a:solidFill>
                <a:latin typeface="Helvetica"/>
                <a:cs typeface="Helvetica"/>
              </a:rPr>
              <a:t>Environmental Work Time Durations</a:t>
            </a:r>
            <a:endParaRPr lang="en-US" sz="4800" b="1" dirty="0">
              <a:latin typeface="Helvetica"/>
              <a:cs typeface="Helvetica"/>
            </a:endParaRPr>
          </a:p>
        </p:txBody>
      </p:sp>
      <p:graphicFrame>
        <p:nvGraphicFramePr>
          <p:cNvPr id="11" name="Table 10"/>
          <p:cNvGraphicFramePr>
            <a:graphicFrameLocks noGrp="1"/>
          </p:cNvGraphicFramePr>
          <p:nvPr>
            <p:extLst>
              <p:ext uri="{D42A27DB-BD31-4B8C-83A1-F6EECF244321}">
                <p14:modId xmlns:p14="http://schemas.microsoft.com/office/powerpoint/2010/main" val="3920598497"/>
              </p:ext>
            </p:extLst>
          </p:nvPr>
        </p:nvGraphicFramePr>
        <p:xfrm>
          <a:off x="447705" y="1598868"/>
          <a:ext cx="11164079" cy="4285257"/>
        </p:xfrm>
        <a:graphic>
          <a:graphicData uri="http://schemas.openxmlformats.org/drawingml/2006/table">
            <a:tbl>
              <a:tblPr firstRow="1" bandRow="1">
                <a:tableStyleId>{5C22544A-7EE6-4342-B048-85BDC9FD1C3A}</a:tableStyleId>
              </a:tblPr>
              <a:tblGrid>
                <a:gridCol w="4305595">
                  <a:extLst>
                    <a:ext uri="{9D8B030D-6E8A-4147-A177-3AD203B41FA5}">
                      <a16:colId xmlns:a16="http://schemas.microsoft.com/office/drawing/2014/main" val="20000"/>
                    </a:ext>
                  </a:extLst>
                </a:gridCol>
                <a:gridCol w="3137125">
                  <a:extLst>
                    <a:ext uri="{9D8B030D-6E8A-4147-A177-3AD203B41FA5}">
                      <a16:colId xmlns:a16="http://schemas.microsoft.com/office/drawing/2014/main" val="20001"/>
                    </a:ext>
                  </a:extLst>
                </a:gridCol>
                <a:gridCol w="3721359">
                  <a:extLst>
                    <a:ext uri="{9D8B030D-6E8A-4147-A177-3AD203B41FA5}">
                      <a16:colId xmlns:a16="http://schemas.microsoft.com/office/drawing/2014/main" val="20002"/>
                    </a:ext>
                  </a:extLst>
                </a:gridCol>
              </a:tblGrid>
              <a:tr h="760163">
                <a:tc>
                  <a:txBody>
                    <a:bodyPr/>
                    <a:lstStyle/>
                    <a:p>
                      <a:pPr algn="ctr"/>
                      <a:r>
                        <a:rPr lang="en-US" sz="2400" b="1" i="0" kern="1200" dirty="0">
                          <a:solidFill>
                            <a:schemeClr val="lt1"/>
                          </a:solidFill>
                          <a:latin typeface="Helvetica"/>
                          <a:ea typeface="+mn-ea"/>
                          <a:cs typeface="Helvetica"/>
                        </a:rPr>
                        <a:t>Rural Federal Bridge                      Replacement CE I –                  Environmental Work Items</a:t>
                      </a:r>
                      <a:endParaRPr lang="en-US" sz="2400" b="1" i="0" dirty="0">
                        <a:latin typeface="Helvetica"/>
                        <a:cs typeface="Helvetica"/>
                      </a:endParaRPr>
                    </a:p>
                  </a:txBody>
                  <a:tcPr/>
                </a:tc>
                <a:tc>
                  <a:txBody>
                    <a:bodyPr/>
                    <a:lstStyle/>
                    <a:p>
                      <a:pPr algn="ctr"/>
                      <a:r>
                        <a:rPr lang="en-US" sz="2400" b="1" i="0" dirty="0">
                          <a:solidFill>
                            <a:schemeClr val="bg1"/>
                          </a:solidFill>
                          <a:latin typeface="Helvetica"/>
                          <a:cs typeface="Helvetica"/>
                        </a:rPr>
                        <a:t>Minimum (Urgent!) </a:t>
                      </a:r>
                      <a:r>
                        <a:rPr lang="en-US" sz="2400" b="1" i="0" dirty="0">
                          <a:solidFill>
                            <a:prstClr val="black"/>
                          </a:solidFill>
                          <a:latin typeface="Helvetica"/>
                          <a:cs typeface="Helvetica"/>
                        </a:rPr>
                        <a:t>	</a:t>
                      </a: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Average/Standard</a:t>
                      </a:r>
                      <a:endParaRPr lang="en-US" sz="2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0"/>
                  </a:ext>
                </a:extLst>
              </a:tr>
              <a:tr h="757859">
                <a:tc>
                  <a:txBody>
                    <a:bodyPr/>
                    <a:lstStyle/>
                    <a:p>
                      <a:pPr algn="ctr"/>
                      <a:r>
                        <a:rPr lang="en-US" sz="2400" b="0" i="0" dirty="0">
                          <a:solidFill>
                            <a:prstClr val="black"/>
                          </a:solidFill>
                          <a:latin typeface="Helvetica"/>
                          <a:cs typeface="Helvetica"/>
                        </a:rPr>
                        <a:t>Historic</a:t>
                      </a:r>
                      <a:r>
                        <a:rPr lang="en-US" sz="2400" b="0" i="0" baseline="0" dirty="0">
                          <a:solidFill>
                            <a:prstClr val="black"/>
                          </a:solidFill>
                          <a:latin typeface="Helvetica"/>
                          <a:cs typeface="Helvetica"/>
                        </a:rPr>
                        <a:t> Checklist</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60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120 Days</a:t>
                      </a:r>
                      <a:endParaRPr lang="en-US" sz="2400" b="0" i="0" dirty="0">
                        <a:latin typeface="Helvetica"/>
                        <a:cs typeface="Helvetica"/>
                      </a:endParaRPr>
                    </a:p>
                  </a:txBody>
                  <a:tcPr/>
                </a:tc>
                <a:extLst>
                  <a:ext uri="{0D108BD9-81ED-4DB2-BD59-A6C34878D82A}">
                    <a16:rowId xmlns:a16="http://schemas.microsoft.com/office/drawing/2014/main" val="10001"/>
                  </a:ext>
                </a:extLst>
              </a:tr>
              <a:tr h="757859">
                <a:tc>
                  <a:txBody>
                    <a:bodyPr/>
                    <a:lstStyle/>
                    <a:p>
                      <a:pPr algn="ctr"/>
                      <a:r>
                        <a:rPr lang="en-US" sz="2400" b="0" i="0" kern="1200" dirty="0">
                          <a:solidFill>
                            <a:schemeClr val="dk1"/>
                          </a:solidFill>
                          <a:latin typeface="Helvetica"/>
                          <a:ea typeface="+mn-ea"/>
                          <a:cs typeface="Helvetica"/>
                        </a:rPr>
                        <a:t>Underground Storage Tanks / </a:t>
                      </a:r>
                      <a:r>
                        <a:rPr lang="en-US" sz="2400" b="0" i="0" kern="1200" dirty="0" err="1">
                          <a:solidFill>
                            <a:schemeClr val="dk1"/>
                          </a:solidFill>
                          <a:latin typeface="Helvetica"/>
                          <a:ea typeface="+mn-ea"/>
                          <a:cs typeface="Helvetica"/>
                        </a:rPr>
                        <a:t>HazMat</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7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extLst>
                  <a:ext uri="{0D108BD9-81ED-4DB2-BD59-A6C34878D82A}">
                    <a16:rowId xmlns:a16="http://schemas.microsoft.com/office/drawing/2014/main" val="10002"/>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Section </a:t>
                      </a: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4(f) Resources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7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extLst>
                  <a:ext uri="{0D108BD9-81ED-4DB2-BD59-A6C34878D82A}">
                    <a16:rowId xmlns:a16="http://schemas.microsoft.com/office/drawing/2014/main" val="10003"/>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Habitat Assessment</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7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extLst>
                  <a:ext uri="{0D108BD9-81ED-4DB2-BD59-A6C34878D82A}">
                    <a16:rowId xmlns:a16="http://schemas.microsoft.com/office/drawing/2014/main" val="10004"/>
                  </a:ext>
                </a:extLst>
              </a:tr>
            </a:tbl>
          </a:graphicData>
        </a:graphic>
      </p:graphicFrame>
      <p:pic>
        <p:nvPicPr>
          <p:cNvPr id="9" name="Picture 8"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Tree>
    <p:extLst>
      <p:ext uri="{BB962C8B-B14F-4D97-AF65-F5344CB8AC3E}">
        <p14:creationId xmlns:p14="http://schemas.microsoft.com/office/powerpoint/2010/main" val="40654573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35214" y="218676"/>
            <a:ext cx="1109435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5B9BD5"/>
                </a:solidFill>
                <a:latin typeface="Helvetica"/>
                <a:cs typeface="Helvetica"/>
              </a:rPr>
              <a:t>Environmental Work Time Durations</a:t>
            </a:r>
            <a:endParaRPr lang="en-US" sz="4800" b="1" dirty="0">
              <a:latin typeface="Helvetica"/>
              <a:cs typeface="Helvetica"/>
            </a:endParaRPr>
          </a:p>
        </p:txBody>
      </p:sp>
      <p:graphicFrame>
        <p:nvGraphicFramePr>
          <p:cNvPr id="11" name="Table 10"/>
          <p:cNvGraphicFramePr>
            <a:graphicFrameLocks noGrp="1"/>
          </p:cNvGraphicFramePr>
          <p:nvPr>
            <p:extLst>
              <p:ext uri="{D42A27DB-BD31-4B8C-83A1-F6EECF244321}">
                <p14:modId xmlns:p14="http://schemas.microsoft.com/office/powerpoint/2010/main" val="66414128"/>
              </p:ext>
            </p:extLst>
          </p:nvPr>
        </p:nvGraphicFramePr>
        <p:xfrm>
          <a:off x="447705" y="1598868"/>
          <a:ext cx="11164079" cy="4350358"/>
        </p:xfrm>
        <a:graphic>
          <a:graphicData uri="http://schemas.openxmlformats.org/drawingml/2006/table">
            <a:tbl>
              <a:tblPr firstRow="1" bandRow="1">
                <a:tableStyleId>{5C22544A-7EE6-4342-B048-85BDC9FD1C3A}</a:tableStyleId>
              </a:tblPr>
              <a:tblGrid>
                <a:gridCol w="4305595">
                  <a:extLst>
                    <a:ext uri="{9D8B030D-6E8A-4147-A177-3AD203B41FA5}">
                      <a16:colId xmlns:a16="http://schemas.microsoft.com/office/drawing/2014/main" val="20000"/>
                    </a:ext>
                  </a:extLst>
                </a:gridCol>
                <a:gridCol w="3137125">
                  <a:extLst>
                    <a:ext uri="{9D8B030D-6E8A-4147-A177-3AD203B41FA5}">
                      <a16:colId xmlns:a16="http://schemas.microsoft.com/office/drawing/2014/main" val="20001"/>
                    </a:ext>
                  </a:extLst>
                </a:gridCol>
                <a:gridCol w="3721359">
                  <a:extLst>
                    <a:ext uri="{9D8B030D-6E8A-4147-A177-3AD203B41FA5}">
                      <a16:colId xmlns:a16="http://schemas.microsoft.com/office/drawing/2014/main" val="20002"/>
                    </a:ext>
                  </a:extLst>
                </a:gridCol>
              </a:tblGrid>
              <a:tr h="760163">
                <a:tc>
                  <a:txBody>
                    <a:bodyPr/>
                    <a:lstStyle/>
                    <a:p>
                      <a:pPr algn="ctr"/>
                      <a:r>
                        <a:rPr lang="en-US" sz="2400" b="1" i="0" kern="1200" dirty="0">
                          <a:solidFill>
                            <a:schemeClr val="lt1"/>
                          </a:solidFill>
                          <a:latin typeface="Helvetica"/>
                          <a:ea typeface="+mn-ea"/>
                          <a:cs typeface="Helvetica"/>
                        </a:rPr>
                        <a:t>Rural Federal Bridge                      Replacement CE I –                  Environmental Work Items</a:t>
                      </a:r>
                      <a:endParaRPr lang="en-US" sz="2400" b="1" i="0" dirty="0">
                        <a:latin typeface="Helvetica"/>
                        <a:cs typeface="Helvetica"/>
                      </a:endParaRPr>
                    </a:p>
                  </a:txBody>
                  <a:tcPr/>
                </a:tc>
                <a:tc>
                  <a:txBody>
                    <a:bodyPr/>
                    <a:lstStyle/>
                    <a:p>
                      <a:pPr algn="ctr"/>
                      <a:r>
                        <a:rPr lang="en-US" sz="2400" b="1" i="0" dirty="0">
                          <a:solidFill>
                            <a:schemeClr val="bg1"/>
                          </a:solidFill>
                          <a:latin typeface="Helvetica"/>
                          <a:cs typeface="Helvetica"/>
                        </a:rPr>
                        <a:t>Minimum (Urgent!) </a:t>
                      </a:r>
                      <a:r>
                        <a:rPr lang="en-US" sz="2400" b="1" i="0" dirty="0">
                          <a:solidFill>
                            <a:prstClr val="black"/>
                          </a:solidFill>
                          <a:latin typeface="Helvetica"/>
                          <a:cs typeface="Helvetica"/>
                        </a:rPr>
                        <a:t>	</a:t>
                      </a: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Average/Standard</a:t>
                      </a:r>
                      <a:endParaRPr lang="en-US" sz="2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0"/>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Environmental Issues &amp; Impacts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7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extLst>
                  <a:ext uri="{0D108BD9-81ED-4DB2-BD59-A6C34878D82A}">
                    <a16:rowId xmlns:a16="http://schemas.microsoft.com/office/drawing/2014/main" val="10001"/>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Finalize Section 106/ </a:t>
                      </a:r>
                      <a:endPar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endParaRPr>
                    </a:p>
                    <a:p>
                      <a:pPr algn="ct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Section 4(f)</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60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90 Days</a:t>
                      </a:r>
                      <a:endParaRPr lang="en-US" sz="2400" b="0" i="0" dirty="0">
                        <a:latin typeface="Helvetica"/>
                        <a:cs typeface="Helvetica"/>
                      </a:endParaRPr>
                    </a:p>
                  </a:txBody>
                  <a:tcPr/>
                </a:tc>
                <a:extLst>
                  <a:ext uri="{0D108BD9-81ED-4DB2-BD59-A6C34878D82A}">
                    <a16:rowId xmlns:a16="http://schemas.microsoft.com/office/drawing/2014/main" val="10002"/>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Phase I Archaeology</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90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180 Days</a:t>
                      </a:r>
                      <a:endParaRPr lang="en-US" sz="2400" b="0" i="0" dirty="0">
                        <a:latin typeface="Helvetica"/>
                        <a:cs typeface="Helvetica"/>
                      </a:endParaRPr>
                    </a:p>
                  </a:txBody>
                  <a:tcPr/>
                </a:tc>
                <a:extLst>
                  <a:ext uri="{0D108BD9-81ED-4DB2-BD59-A6C34878D82A}">
                    <a16:rowId xmlns:a16="http://schemas.microsoft.com/office/drawing/2014/main" val="10003"/>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Environmental Justice</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45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90 Days</a:t>
                      </a:r>
                      <a:endParaRPr lang="en-US" sz="2400" b="0" i="0" dirty="0">
                        <a:latin typeface="Helvetica"/>
                        <a:cs typeface="Helvetica"/>
                      </a:endParaRPr>
                    </a:p>
                  </a:txBody>
                  <a:tcPr/>
                </a:tc>
                <a:extLst>
                  <a:ext uri="{0D108BD9-81ED-4DB2-BD59-A6C34878D82A}">
                    <a16:rowId xmlns:a16="http://schemas.microsoft.com/office/drawing/2014/main" val="10004"/>
                  </a:ext>
                </a:extLst>
              </a:tr>
            </a:tbl>
          </a:graphicData>
        </a:graphic>
      </p:graphicFrame>
      <p:pic>
        <p:nvPicPr>
          <p:cNvPr id="9" name="Picture 8"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Tree>
    <p:extLst>
      <p:ext uri="{BB962C8B-B14F-4D97-AF65-F5344CB8AC3E}">
        <p14:creationId xmlns:p14="http://schemas.microsoft.com/office/powerpoint/2010/main" val="34159984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2" name="Title 1"/>
          <p:cNvSpPr>
            <a:spLocks noGrp="1"/>
          </p:cNvSpPr>
          <p:nvPr>
            <p:ph type="title"/>
          </p:nvPr>
        </p:nvSpPr>
        <p:spPr>
          <a:xfrm>
            <a:off x="535214" y="374196"/>
            <a:ext cx="11094357" cy="1325563"/>
          </a:xfrm>
        </p:spPr>
        <p:txBody>
          <a:bodyPr>
            <a:noAutofit/>
          </a:bodyPr>
          <a:lstStyle/>
          <a:p>
            <a:r>
              <a:rPr lang="en-US" sz="3400" b="1" dirty="0">
                <a:solidFill>
                  <a:srgbClr val="5B9BD5"/>
                </a:solidFill>
                <a:latin typeface="Helvetica"/>
                <a:cs typeface="Helvetica"/>
              </a:rPr>
              <a:t>“Standard” Rural Federal Bridge Replacement CE I</a:t>
            </a:r>
            <a:r>
              <a:rPr lang="en-US" sz="3400" b="1" dirty="0">
                <a:latin typeface="Helvetica"/>
                <a:cs typeface="Helvetica"/>
              </a:rPr>
              <a:t/>
            </a:r>
            <a:br>
              <a:rPr lang="en-US" sz="3400" b="1" dirty="0">
                <a:latin typeface="Helvetica"/>
                <a:cs typeface="Helvetica"/>
              </a:rPr>
            </a:br>
            <a:endParaRPr lang="en-US" sz="3400" b="1" dirty="0">
              <a:latin typeface="Helvetica"/>
              <a:cs typeface="Helvetica"/>
            </a:endParaRPr>
          </a:p>
        </p:txBody>
      </p:sp>
      <p:sp>
        <p:nvSpPr>
          <p:cNvPr id="13" name="Rectangle 12"/>
          <p:cNvSpPr/>
          <p:nvPr/>
        </p:nvSpPr>
        <p:spPr>
          <a:xfrm>
            <a:off x="11684000" y="0"/>
            <a:ext cx="508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6377214"/>
            <a:ext cx="12192000" cy="48078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Rural Federal Bridge Replacement CE 1 July Final 1.0_3 Phase 2 whole.pdf"/>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33319" y="922020"/>
            <a:ext cx="16209150" cy="5610860"/>
          </a:xfrm>
          <a:prstGeom prst="rect">
            <a:avLst/>
          </a:prstGeom>
        </p:spPr>
      </p:pic>
      <p:sp>
        <p:nvSpPr>
          <p:cNvPr id="11" name="Rectangle 10"/>
          <p:cNvSpPr/>
          <p:nvPr/>
        </p:nvSpPr>
        <p:spPr>
          <a:xfrm>
            <a:off x="10232571" y="1603829"/>
            <a:ext cx="1454385" cy="477338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Tree>
    <p:extLst>
      <p:ext uri="{BB962C8B-B14F-4D97-AF65-F5344CB8AC3E}">
        <p14:creationId xmlns:p14="http://schemas.microsoft.com/office/powerpoint/2010/main" val="1930704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2502732"/>
            <a:ext cx="11232130" cy="38848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3916" y="354866"/>
            <a:ext cx="11232130"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381" y="784402"/>
            <a:ext cx="11105175" cy="708808"/>
          </a:xfrm>
        </p:spPr>
        <p:txBody>
          <a:bodyPr>
            <a:normAutofit fontScale="90000"/>
          </a:bodyPr>
          <a:lstStyle/>
          <a:p>
            <a:pPr algn="ctr"/>
            <a:r>
              <a:rPr lang="en-US" sz="3900" b="1" dirty="0">
                <a:solidFill>
                  <a:schemeClr val="accent5">
                    <a:lumMod val="60000"/>
                    <a:lumOff val="40000"/>
                  </a:schemeClr>
                </a:solidFill>
                <a:latin typeface="Helvetica"/>
                <a:cs typeface="Helvetica"/>
              </a:rPr>
              <a:t>Critical Path Method for KYTC Project Development </a:t>
            </a:r>
            <a:r>
              <a:rPr lang="en-US" dirty="0"/>
              <a:t/>
            </a:r>
            <a:br>
              <a:rPr lang="en-US" dirty="0"/>
            </a:br>
            <a:endParaRPr lang="en-US" dirty="0"/>
          </a:p>
        </p:txBody>
      </p:sp>
      <p:sp>
        <p:nvSpPr>
          <p:cNvPr id="3" name="Content Placeholder 2"/>
          <p:cNvSpPr>
            <a:spLocks noGrp="1"/>
          </p:cNvSpPr>
          <p:nvPr>
            <p:ph idx="1"/>
          </p:nvPr>
        </p:nvSpPr>
        <p:spPr>
          <a:xfrm>
            <a:off x="838199" y="2493393"/>
            <a:ext cx="10515600" cy="3361879"/>
          </a:xfrm>
        </p:spPr>
        <p:txBody>
          <a:bodyPr>
            <a:normAutofit fontScale="85000" lnSpcReduction="20000"/>
          </a:bodyPr>
          <a:lstStyle/>
          <a:p>
            <a:pPr marL="0" indent="0">
              <a:buNone/>
            </a:pPr>
            <a:r>
              <a:rPr lang="en-US" dirty="0"/>
              <a:t>	</a:t>
            </a:r>
          </a:p>
          <a:p>
            <a:pPr marL="0" indent="0">
              <a:lnSpc>
                <a:spcPct val="120000"/>
              </a:lnSpc>
              <a:buNone/>
            </a:pPr>
            <a:r>
              <a:rPr lang="en-US" sz="4300" dirty="0">
                <a:latin typeface="Helvetica Light"/>
                <a:cs typeface="Helvetica Light"/>
              </a:rPr>
              <a:t>Review current KYTC policies, procedures, and manuals describing project development process. Examine FHWA, AASHTO, and other publications that discuss project development process</a:t>
            </a:r>
            <a:r>
              <a:rPr lang="en-US" sz="4400" dirty="0">
                <a:latin typeface="Helvetica Light"/>
                <a:cs typeface="Helvetica Light"/>
              </a:rPr>
              <a:t>.</a:t>
            </a:r>
          </a:p>
        </p:txBody>
      </p:sp>
      <p:sp>
        <p:nvSpPr>
          <p:cNvPr id="7" name="Rectangle 6"/>
          <p:cNvSpPr/>
          <p:nvPr/>
        </p:nvSpPr>
        <p:spPr>
          <a:xfrm>
            <a:off x="374729" y="1395285"/>
            <a:ext cx="2379998" cy="1015663"/>
          </a:xfrm>
          <a:prstGeom prst="rect">
            <a:avLst/>
          </a:prstGeom>
        </p:spPr>
        <p:txBody>
          <a:bodyPr wrap="square">
            <a:spAutoFit/>
          </a:bodyPr>
          <a:lstStyle/>
          <a:p>
            <a:r>
              <a:rPr lang="en-US" sz="6000" b="1" dirty="0">
                <a:solidFill>
                  <a:schemeClr val="accent5"/>
                </a:solidFill>
                <a:latin typeface="Helvetica"/>
                <a:cs typeface="Helvetica"/>
              </a:rPr>
              <a:t>TASK</a:t>
            </a:r>
          </a:p>
        </p:txBody>
      </p:sp>
      <p:sp>
        <p:nvSpPr>
          <p:cNvPr id="8" name="Oval 7"/>
          <p:cNvSpPr/>
          <p:nvPr/>
        </p:nvSpPr>
        <p:spPr>
          <a:xfrm>
            <a:off x="2521271" y="1512849"/>
            <a:ext cx="812410" cy="812410"/>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628186" y="1388942"/>
            <a:ext cx="733509" cy="1015663"/>
          </a:xfrm>
          <a:prstGeom prst="rect">
            <a:avLst/>
          </a:prstGeom>
        </p:spPr>
        <p:txBody>
          <a:bodyPr wrap="square">
            <a:spAutoFit/>
          </a:bodyPr>
          <a:lstStyle/>
          <a:p>
            <a:r>
              <a:rPr lang="en-US" sz="6000" b="1" dirty="0">
                <a:latin typeface="Helvetica"/>
                <a:cs typeface="Helvetica"/>
              </a:rPr>
              <a:t>1</a:t>
            </a:r>
          </a:p>
        </p:txBody>
      </p:sp>
      <p:pic>
        <p:nvPicPr>
          <p:cNvPr id="10" name="Picture 9"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Tree>
    <p:extLst>
      <p:ext uri="{BB962C8B-B14F-4D97-AF65-F5344CB8AC3E}">
        <p14:creationId xmlns:p14="http://schemas.microsoft.com/office/powerpoint/2010/main" val="3139010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35214" y="218676"/>
            <a:ext cx="1109435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5B9BD5"/>
                </a:solidFill>
                <a:latin typeface="Helvetica"/>
                <a:cs typeface="Helvetica"/>
              </a:rPr>
              <a:t>Environmental Work Time Durations</a:t>
            </a:r>
            <a:endParaRPr lang="en-US" sz="4800" b="1" dirty="0">
              <a:latin typeface="Helvetica"/>
              <a:cs typeface="Helvetica"/>
            </a:endParaRPr>
          </a:p>
        </p:txBody>
      </p:sp>
      <p:graphicFrame>
        <p:nvGraphicFramePr>
          <p:cNvPr id="11" name="Table 10"/>
          <p:cNvGraphicFramePr>
            <a:graphicFrameLocks noGrp="1"/>
          </p:cNvGraphicFramePr>
          <p:nvPr>
            <p:extLst>
              <p:ext uri="{D42A27DB-BD31-4B8C-83A1-F6EECF244321}">
                <p14:modId xmlns:p14="http://schemas.microsoft.com/office/powerpoint/2010/main" val="735450043"/>
              </p:ext>
            </p:extLst>
          </p:nvPr>
        </p:nvGraphicFramePr>
        <p:xfrm>
          <a:off x="447705" y="1598868"/>
          <a:ext cx="11164079" cy="3786718"/>
        </p:xfrm>
        <a:graphic>
          <a:graphicData uri="http://schemas.openxmlformats.org/drawingml/2006/table">
            <a:tbl>
              <a:tblPr firstRow="1" bandRow="1">
                <a:tableStyleId>{5C22544A-7EE6-4342-B048-85BDC9FD1C3A}</a:tableStyleId>
              </a:tblPr>
              <a:tblGrid>
                <a:gridCol w="4305595">
                  <a:extLst>
                    <a:ext uri="{9D8B030D-6E8A-4147-A177-3AD203B41FA5}">
                      <a16:colId xmlns:a16="http://schemas.microsoft.com/office/drawing/2014/main" val="20000"/>
                    </a:ext>
                  </a:extLst>
                </a:gridCol>
                <a:gridCol w="3137125">
                  <a:extLst>
                    <a:ext uri="{9D8B030D-6E8A-4147-A177-3AD203B41FA5}">
                      <a16:colId xmlns:a16="http://schemas.microsoft.com/office/drawing/2014/main" val="20001"/>
                    </a:ext>
                  </a:extLst>
                </a:gridCol>
                <a:gridCol w="3721359">
                  <a:extLst>
                    <a:ext uri="{9D8B030D-6E8A-4147-A177-3AD203B41FA5}">
                      <a16:colId xmlns:a16="http://schemas.microsoft.com/office/drawing/2014/main" val="20002"/>
                    </a:ext>
                  </a:extLst>
                </a:gridCol>
              </a:tblGrid>
              <a:tr h="760163">
                <a:tc>
                  <a:txBody>
                    <a:bodyPr/>
                    <a:lstStyle/>
                    <a:p>
                      <a:pPr algn="ctr"/>
                      <a:r>
                        <a:rPr lang="en-US" sz="2400" b="1" i="0" kern="1200" dirty="0">
                          <a:solidFill>
                            <a:schemeClr val="lt1"/>
                          </a:solidFill>
                          <a:latin typeface="Helvetica"/>
                          <a:ea typeface="+mn-ea"/>
                          <a:cs typeface="Helvetica"/>
                        </a:rPr>
                        <a:t>Rural Federal Bridge                      Replacement CE I –                  Environmental Work Items</a:t>
                      </a:r>
                      <a:endParaRPr lang="en-US" sz="2400" b="1" i="0" dirty="0">
                        <a:latin typeface="Helvetica"/>
                        <a:cs typeface="Helvetica"/>
                      </a:endParaRPr>
                    </a:p>
                  </a:txBody>
                  <a:tcPr/>
                </a:tc>
                <a:tc>
                  <a:txBody>
                    <a:bodyPr/>
                    <a:lstStyle/>
                    <a:p>
                      <a:pPr algn="ctr"/>
                      <a:r>
                        <a:rPr lang="en-US" sz="2400" b="1" i="0" dirty="0">
                          <a:solidFill>
                            <a:schemeClr val="bg1"/>
                          </a:solidFill>
                          <a:latin typeface="Helvetica"/>
                          <a:cs typeface="Helvetica"/>
                        </a:rPr>
                        <a:t>Minimum (Urgent!) </a:t>
                      </a:r>
                      <a:r>
                        <a:rPr lang="en-US" sz="2400" b="1" i="0" dirty="0">
                          <a:solidFill>
                            <a:prstClr val="black"/>
                          </a:solidFill>
                          <a:latin typeface="Helvetica"/>
                          <a:cs typeface="Helvetica"/>
                        </a:rPr>
                        <a:t>	</a:t>
                      </a: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Average/Standard</a:t>
                      </a:r>
                      <a:endParaRPr lang="en-US" sz="2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0"/>
                  </a:ext>
                </a:extLst>
              </a:tr>
              <a:tr h="595692">
                <a:tc>
                  <a:txBody>
                    <a:bodyPr/>
                    <a:lstStyle/>
                    <a:p>
                      <a:pPr algn="ct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 Biological Assessment</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90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150 Days</a:t>
                      </a:r>
                      <a:endParaRPr lang="en-US" sz="2400" b="0" i="0" dirty="0">
                        <a:latin typeface="Helvetica"/>
                        <a:cs typeface="Helvetica"/>
                      </a:endParaRPr>
                    </a:p>
                  </a:txBody>
                  <a:tcPr/>
                </a:tc>
                <a:extLst>
                  <a:ext uri="{0D108BD9-81ED-4DB2-BD59-A6C34878D82A}">
                    <a16:rowId xmlns:a16="http://schemas.microsoft.com/office/drawing/2014/main" val="10001"/>
                  </a:ext>
                </a:extLst>
              </a:tr>
              <a:tr h="640473">
                <a:tc>
                  <a:txBody>
                    <a:bodyPr/>
                    <a:lstStyle/>
                    <a:p>
                      <a:pPr algn="ct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Phase I,II,III Archaeology</a:t>
                      </a:r>
                      <a:endParaRPr lang="en-US" sz="24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120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180 Days</a:t>
                      </a:r>
                      <a:endParaRPr lang="en-US" sz="2400" b="0" i="0" dirty="0">
                        <a:latin typeface="Helvetica"/>
                        <a:cs typeface="Helvetica"/>
                      </a:endParaRPr>
                    </a:p>
                  </a:txBody>
                  <a:tcPr/>
                </a:tc>
                <a:extLst>
                  <a:ext uri="{0D108BD9-81ED-4DB2-BD59-A6C34878D82A}">
                    <a16:rowId xmlns:a16="http://schemas.microsoft.com/office/drawing/2014/main" val="10002"/>
                  </a:ext>
                </a:extLst>
              </a:tr>
              <a:tr h="603974">
                <a:tc>
                  <a:txBody>
                    <a:bodyPr/>
                    <a:lstStyle/>
                    <a:p>
                      <a:pPr algn="ct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Phase II </a:t>
                      </a:r>
                      <a:r>
                        <a:rPr lang="en-US" sz="2400" b="0" i="0" u="none" strike="noStrike" kern="1200" baseline="0" dirty="0" err="1" smtClean="0">
                          <a:solidFill>
                            <a:schemeClr val="dk1"/>
                          </a:solidFill>
                          <a:latin typeface="Helvetica" panose="020B0604020202020204" pitchFamily="34" charset="0"/>
                          <a:ea typeface="+mn-ea"/>
                          <a:cs typeface="Helvetica" panose="020B0604020202020204" pitchFamily="34" charset="0"/>
                        </a:rPr>
                        <a:t>HazMat</a:t>
                      </a: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/Asbestos</a:t>
                      </a:r>
                      <a:endParaRPr lang="en-US" sz="24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120 Days</a:t>
                      </a:r>
                      <a:endParaRPr lang="en-US" sz="2400" b="0" i="0" dirty="0">
                        <a:latin typeface="Helvetica"/>
                        <a:cs typeface="Helvetica"/>
                      </a:endParaRPr>
                    </a:p>
                  </a:txBody>
                  <a:tcPr/>
                </a:tc>
                <a:extLst>
                  <a:ext uri="{0D108BD9-81ED-4DB2-BD59-A6C34878D82A}">
                    <a16:rowId xmlns:a16="http://schemas.microsoft.com/office/drawing/2014/main" val="10003"/>
                  </a:ext>
                </a:extLst>
              </a:tr>
              <a:tr h="757859">
                <a:tc>
                  <a:txBody>
                    <a:bodyPr/>
                    <a:lstStyle/>
                    <a:p>
                      <a:pPr algn="ct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Removal of Improvements</a:t>
                      </a:r>
                    </a:p>
                  </a:txBody>
                  <a:tcPr/>
                </a:tc>
                <a:tc>
                  <a:txBody>
                    <a:bodyPr/>
                    <a:lstStyle/>
                    <a:p>
                      <a:pPr algn="ctr"/>
                      <a:r>
                        <a:rPr lang="en-US" sz="2400" b="0" i="0" kern="1200" dirty="0" smtClean="0">
                          <a:solidFill>
                            <a:schemeClr val="dk1"/>
                          </a:solidFill>
                          <a:latin typeface="Helvetica"/>
                          <a:ea typeface="+mn-ea"/>
                          <a:cs typeface="Helvetica"/>
                        </a:rPr>
                        <a:t>7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extLst>
                  <a:ext uri="{0D108BD9-81ED-4DB2-BD59-A6C34878D82A}">
                    <a16:rowId xmlns:a16="http://schemas.microsoft.com/office/drawing/2014/main" val="10004"/>
                  </a:ext>
                </a:extLst>
              </a:tr>
            </a:tbl>
          </a:graphicData>
        </a:graphic>
      </p:graphicFrame>
      <p:pic>
        <p:nvPicPr>
          <p:cNvPr id="9" name="Picture 8"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Tree>
    <p:extLst>
      <p:ext uri="{BB962C8B-B14F-4D97-AF65-F5344CB8AC3E}">
        <p14:creationId xmlns:p14="http://schemas.microsoft.com/office/powerpoint/2010/main" val="468233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48821" y="154437"/>
            <a:ext cx="1109435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5B9BD5"/>
                </a:solidFill>
                <a:latin typeface="Helvetica"/>
                <a:cs typeface="Helvetica"/>
              </a:rPr>
              <a:t>Project Time Durations: </a:t>
            </a:r>
            <a:r>
              <a:rPr lang="en-US" sz="3200" b="1" dirty="0">
                <a:solidFill>
                  <a:srgbClr val="5B9BD5"/>
                </a:solidFill>
                <a:latin typeface="Helvetica"/>
                <a:cs typeface="Helvetica"/>
              </a:rPr>
              <a:t>Minimum (Urgent!) </a:t>
            </a:r>
            <a:endParaRPr lang="en-US" sz="4800" b="1" dirty="0">
              <a:latin typeface="Helvetica"/>
              <a:cs typeface="Helvetica"/>
            </a:endParaRPr>
          </a:p>
        </p:txBody>
      </p:sp>
      <p:graphicFrame>
        <p:nvGraphicFramePr>
          <p:cNvPr id="11" name="Table 10"/>
          <p:cNvGraphicFramePr>
            <a:graphicFrameLocks noGrp="1"/>
          </p:cNvGraphicFramePr>
          <p:nvPr>
            <p:extLst>
              <p:ext uri="{D42A27DB-BD31-4B8C-83A1-F6EECF244321}">
                <p14:modId xmlns:p14="http://schemas.microsoft.com/office/powerpoint/2010/main" val="1452213885"/>
              </p:ext>
            </p:extLst>
          </p:nvPr>
        </p:nvGraphicFramePr>
        <p:xfrm>
          <a:off x="447706" y="1598868"/>
          <a:ext cx="11229202" cy="4114800"/>
        </p:xfrm>
        <a:graphic>
          <a:graphicData uri="http://schemas.openxmlformats.org/drawingml/2006/table">
            <a:tbl>
              <a:tblPr firstRow="1" bandRow="1">
                <a:tableStyleId>{5C22544A-7EE6-4342-B048-85BDC9FD1C3A}</a:tableStyleId>
              </a:tblPr>
              <a:tblGrid>
                <a:gridCol w="3248033">
                  <a:extLst>
                    <a:ext uri="{9D8B030D-6E8A-4147-A177-3AD203B41FA5}">
                      <a16:colId xmlns:a16="http://schemas.microsoft.com/office/drawing/2014/main" val="20000"/>
                    </a:ext>
                  </a:extLst>
                </a:gridCol>
                <a:gridCol w="2542501">
                  <a:extLst>
                    <a:ext uri="{9D8B030D-6E8A-4147-A177-3AD203B41FA5}">
                      <a16:colId xmlns:a16="http://schemas.microsoft.com/office/drawing/2014/main" val="20001"/>
                    </a:ext>
                  </a:extLst>
                </a:gridCol>
                <a:gridCol w="2631368">
                  <a:extLst>
                    <a:ext uri="{9D8B030D-6E8A-4147-A177-3AD203B41FA5}">
                      <a16:colId xmlns:a16="http://schemas.microsoft.com/office/drawing/2014/main" val="20002"/>
                    </a:ext>
                  </a:extLst>
                </a:gridCol>
                <a:gridCol w="2807300">
                  <a:extLst>
                    <a:ext uri="{9D8B030D-6E8A-4147-A177-3AD203B41FA5}">
                      <a16:colId xmlns:a16="http://schemas.microsoft.com/office/drawing/2014/main" val="20003"/>
                    </a:ext>
                  </a:extLst>
                </a:gridCol>
              </a:tblGrid>
              <a:tr h="760163">
                <a:tc>
                  <a:txBody>
                    <a:bodyPr/>
                    <a:lstStyle/>
                    <a:p>
                      <a:pPr algn="ctr"/>
                      <a:r>
                        <a:rPr lang="en-US" sz="2400" b="1" i="0" kern="1200" dirty="0">
                          <a:solidFill>
                            <a:schemeClr val="lt1"/>
                          </a:solidFill>
                          <a:latin typeface="Helvetica"/>
                          <a:ea typeface="+mn-ea"/>
                          <a:cs typeface="Helvetica"/>
                        </a:rPr>
                        <a:t>Rural Federal Bridge Replacement CE I</a:t>
                      </a:r>
                      <a:endParaRPr lang="en-US" sz="2400" b="1" i="0" dirty="0">
                        <a:latin typeface="Helvetica"/>
                        <a:cs typeface="Helvetica"/>
                      </a:endParaRPr>
                    </a:p>
                  </a:txBody>
                  <a:tcPr/>
                </a:tc>
                <a:tc>
                  <a:txBody>
                    <a:bodyPr/>
                    <a:lstStyle/>
                    <a:p>
                      <a:pPr algn="ctr"/>
                      <a:r>
                        <a:rPr lang="en-US" sz="2400" b="1" i="0" dirty="0">
                          <a:solidFill>
                            <a:schemeClr val="bg1"/>
                          </a:solidFill>
                          <a:latin typeface="Helvetica"/>
                          <a:cs typeface="Helvetica"/>
                        </a:rPr>
                        <a:t>Phase </a:t>
                      </a:r>
                      <a:r>
                        <a:rPr lang="en-US" sz="2400" b="1" i="0" dirty="0" smtClean="0">
                          <a:solidFill>
                            <a:schemeClr val="bg1"/>
                          </a:solidFill>
                          <a:latin typeface="Helvetica"/>
                          <a:cs typeface="Helvetica"/>
                        </a:rPr>
                        <a:t>I</a:t>
                      </a:r>
                      <a:endParaRPr lang="en-US" sz="2400" b="1" i="0" dirty="0">
                        <a:solidFill>
                          <a:prstClr val="black"/>
                        </a:solidFill>
                        <a:latin typeface="Helvetica"/>
                        <a:cs typeface="Helvetica"/>
                      </a:endParaRPr>
                    </a:p>
                  </a:txBody>
                  <a:tcPr/>
                </a:tc>
                <a:tc>
                  <a:txBody>
                    <a:bodyPr/>
                    <a:lstStyle/>
                    <a:p>
                      <a:pPr algn="ctr"/>
                      <a:r>
                        <a:rPr lang="en-US" sz="2400" b="1" kern="1200" dirty="0">
                          <a:solidFill>
                            <a:schemeClr val="lt1"/>
                          </a:solidFill>
                          <a:latin typeface="+mn-lt"/>
                          <a:ea typeface="+mn-ea"/>
                          <a:cs typeface="+mn-cs"/>
                        </a:rPr>
                        <a:t>Phase II</a:t>
                      </a:r>
                      <a:endParaRPr lang="en-US" sz="2400" dirty="0"/>
                    </a:p>
                  </a:txBody>
                  <a:tcPr/>
                </a:tc>
                <a:tc>
                  <a:txBody>
                    <a:bodyPr/>
                    <a:lstStyle/>
                    <a:p>
                      <a:pPr algn="ctr"/>
                      <a:r>
                        <a:rPr lang="en-US" sz="2400" b="1" kern="1200" dirty="0">
                          <a:solidFill>
                            <a:schemeClr val="lt1"/>
                          </a:solidFill>
                          <a:latin typeface="+mn-lt"/>
                          <a:ea typeface="+mn-ea"/>
                          <a:cs typeface="+mn-cs"/>
                        </a:rPr>
                        <a:t>Total</a:t>
                      </a:r>
                      <a:endParaRPr lang="en-US" sz="2400" dirty="0"/>
                    </a:p>
                  </a:txBody>
                  <a:tcPr/>
                </a:tc>
                <a:extLst>
                  <a:ext uri="{0D108BD9-81ED-4DB2-BD59-A6C34878D82A}">
                    <a16:rowId xmlns:a16="http://schemas.microsoft.com/office/drawing/2014/main" val="10000"/>
                  </a:ext>
                </a:extLst>
              </a:tr>
              <a:tr h="757859">
                <a:tc>
                  <a:txBody>
                    <a:bodyPr/>
                    <a:lstStyle/>
                    <a:p>
                      <a:pPr algn="ctr"/>
                      <a:r>
                        <a:rPr lang="en-US" sz="2400" b="0" i="0" dirty="0" smtClean="0">
                          <a:solidFill>
                            <a:prstClr val="black"/>
                          </a:solidFill>
                          <a:latin typeface="Helvetica"/>
                          <a:cs typeface="Helvetica"/>
                        </a:rPr>
                        <a:t>Acceptance</a:t>
                      </a:r>
                      <a:r>
                        <a:rPr lang="en-US" sz="2400" b="0" i="0" dirty="0">
                          <a:solidFill>
                            <a:prstClr val="black"/>
                          </a:solidFill>
                          <a:latin typeface="Helvetica"/>
                          <a:cs typeface="Helvetica"/>
                        </a:rPr>
                        <a:t>, No Arch and Asbestos</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1 years 5 months </a:t>
                      </a:r>
                      <a:endParaRPr lang="en-US" sz="2400" b="0" i="0" kern="1200" dirty="0" smtClean="0">
                        <a:solidFill>
                          <a:schemeClr val="dk1"/>
                        </a:solidFill>
                        <a:latin typeface="Helvetica"/>
                        <a:ea typeface="+mn-ea"/>
                        <a:cs typeface="Helvetica"/>
                      </a:endParaRPr>
                    </a:p>
                    <a:p>
                      <a:pPr algn="ctr"/>
                      <a:r>
                        <a:rPr lang="en-US" sz="2400" b="0" i="0" kern="1200" dirty="0" smtClean="0">
                          <a:solidFill>
                            <a:schemeClr val="dk1"/>
                          </a:solidFill>
                          <a:latin typeface="Helvetica"/>
                          <a:ea typeface="+mn-ea"/>
                          <a:cs typeface="Helvetica"/>
                        </a:rPr>
                        <a:t>6 </a:t>
                      </a:r>
                      <a:r>
                        <a:rPr lang="en-US" sz="2400" b="0" i="0" kern="1200" dirty="0">
                          <a:solidFill>
                            <a:schemeClr val="dk1"/>
                          </a:solidFill>
                          <a:latin typeface="Helvetica"/>
                          <a:ea typeface="+mn-ea"/>
                          <a:cs typeface="Helvetica"/>
                        </a:rPr>
                        <a:t>day</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1 years 9 months </a:t>
                      </a:r>
                      <a:endParaRPr lang="en-US" sz="2400" b="0" i="0" kern="1200" dirty="0" smtClean="0">
                        <a:solidFill>
                          <a:schemeClr val="dk1"/>
                        </a:solidFill>
                        <a:latin typeface="Helvetica"/>
                        <a:ea typeface="+mn-ea"/>
                        <a:cs typeface="Helvetica"/>
                      </a:endParaRPr>
                    </a:p>
                    <a:p>
                      <a:pPr algn="ctr"/>
                      <a:r>
                        <a:rPr lang="en-US" sz="2400" b="0" i="0" kern="1200" dirty="0" smtClean="0">
                          <a:solidFill>
                            <a:schemeClr val="dk1"/>
                          </a:solidFill>
                          <a:latin typeface="Helvetica"/>
                          <a:ea typeface="+mn-ea"/>
                          <a:cs typeface="Helvetica"/>
                        </a:rPr>
                        <a:t>1 </a:t>
                      </a:r>
                      <a:r>
                        <a:rPr lang="en-US" sz="2400" b="0" i="0" kern="1200" dirty="0">
                          <a:solidFill>
                            <a:schemeClr val="dk1"/>
                          </a:solidFill>
                          <a:latin typeface="Helvetica"/>
                          <a:ea typeface="+mn-ea"/>
                          <a:cs typeface="Helvetica"/>
                        </a:rPr>
                        <a:t>days</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3 years 2 months </a:t>
                      </a:r>
                      <a:endParaRPr lang="en-US" sz="2400" b="0" i="0" kern="1200" dirty="0" smtClean="0">
                        <a:solidFill>
                          <a:schemeClr val="dk1"/>
                        </a:solidFill>
                        <a:latin typeface="Helvetica"/>
                        <a:ea typeface="+mn-ea"/>
                        <a:cs typeface="Helvetica"/>
                      </a:endParaRPr>
                    </a:p>
                    <a:p>
                      <a:pPr algn="ctr"/>
                      <a:r>
                        <a:rPr lang="en-US" sz="2400" b="0" i="0" kern="1200" dirty="0" smtClean="0">
                          <a:solidFill>
                            <a:schemeClr val="dk1"/>
                          </a:solidFill>
                          <a:latin typeface="Helvetica"/>
                          <a:ea typeface="+mn-ea"/>
                          <a:cs typeface="Helvetica"/>
                        </a:rPr>
                        <a:t>8 </a:t>
                      </a:r>
                      <a:r>
                        <a:rPr lang="en-US" sz="2400" b="0" i="0" kern="1200" dirty="0">
                          <a:solidFill>
                            <a:schemeClr val="dk1"/>
                          </a:solidFill>
                          <a:latin typeface="Helvetica"/>
                          <a:ea typeface="+mn-ea"/>
                          <a:cs typeface="Helvetica"/>
                        </a:rPr>
                        <a:t>days</a:t>
                      </a:r>
                      <a:endParaRPr lang="en-US" sz="2400" b="0" i="0" dirty="0">
                        <a:latin typeface="Helvetica"/>
                        <a:cs typeface="Helvetica"/>
                      </a:endParaRPr>
                    </a:p>
                  </a:txBody>
                  <a:tcPr/>
                </a:tc>
                <a:extLst>
                  <a:ext uri="{0D108BD9-81ED-4DB2-BD59-A6C34878D82A}">
                    <a16:rowId xmlns:a16="http://schemas.microsoft.com/office/drawing/2014/main" val="10001"/>
                  </a:ext>
                </a:extLst>
              </a:tr>
              <a:tr h="757859">
                <a:tc>
                  <a:txBody>
                    <a:bodyPr/>
                    <a:lstStyle/>
                    <a:p>
                      <a:pPr algn="ctr"/>
                      <a:r>
                        <a:rPr lang="en-US" sz="2400" b="0" i="0" kern="1200" dirty="0" smtClean="0">
                          <a:solidFill>
                            <a:schemeClr val="dk1"/>
                          </a:solidFill>
                          <a:latin typeface="Helvetica"/>
                          <a:ea typeface="+mn-ea"/>
                          <a:cs typeface="Helvetica"/>
                        </a:rPr>
                        <a:t>Acceptance</a:t>
                      </a:r>
                      <a:r>
                        <a:rPr lang="en-US" sz="2400" b="0" i="0" kern="1200" dirty="0">
                          <a:solidFill>
                            <a:schemeClr val="dk1"/>
                          </a:solidFill>
                          <a:latin typeface="Helvetica"/>
                          <a:ea typeface="+mn-ea"/>
                          <a:cs typeface="Helvetica"/>
                        </a:rPr>
                        <a:t>, Arch and Asbestos</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1 years 5 months </a:t>
                      </a:r>
                      <a:endParaRPr lang="en-US" sz="2400" b="0" i="0" kern="1200" dirty="0" smtClean="0">
                        <a:solidFill>
                          <a:schemeClr val="dk1"/>
                        </a:solidFill>
                        <a:latin typeface="Helvetica"/>
                        <a:ea typeface="+mn-ea"/>
                        <a:cs typeface="Helvetica"/>
                      </a:endParaRPr>
                    </a:p>
                    <a:p>
                      <a:pPr algn="ctr"/>
                      <a:r>
                        <a:rPr lang="en-US" sz="2400" b="0" i="0" kern="1200" dirty="0" smtClean="0">
                          <a:solidFill>
                            <a:schemeClr val="dk1"/>
                          </a:solidFill>
                          <a:latin typeface="Helvetica"/>
                          <a:ea typeface="+mn-ea"/>
                          <a:cs typeface="Helvetica"/>
                        </a:rPr>
                        <a:t>6 </a:t>
                      </a:r>
                      <a:r>
                        <a:rPr lang="en-US" sz="2400" b="0" i="0" kern="1200" dirty="0">
                          <a:solidFill>
                            <a:schemeClr val="dk1"/>
                          </a:solidFill>
                          <a:latin typeface="Helvetica"/>
                          <a:ea typeface="+mn-ea"/>
                          <a:cs typeface="Helvetica"/>
                        </a:rPr>
                        <a:t>day</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2 years </a:t>
                      </a:r>
                      <a:r>
                        <a:rPr lang="en-US" sz="2400" b="0" i="0" kern="1200" dirty="0" smtClean="0">
                          <a:solidFill>
                            <a:schemeClr val="dk1"/>
                          </a:solidFill>
                          <a:latin typeface="Helvetica"/>
                          <a:ea typeface="+mn-ea"/>
                          <a:cs typeface="Helvetica"/>
                        </a:rPr>
                        <a:t>1 month</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3 years 6 months </a:t>
                      </a:r>
                      <a:endParaRPr lang="en-US" sz="2400" b="0" i="0" kern="1200" dirty="0" smtClean="0">
                        <a:solidFill>
                          <a:schemeClr val="dk1"/>
                        </a:solidFill>
                        <a:latin typeface="Helvetica"/>
                        <a:ea typeface="+mn-ea"/>
                        <a:cs typeface="Helvetica"/>
                      </a:endParaRPr>
                    </a:p>
                    <a:p>
                      <a:pPr algn="ctr"/>
                      <a:r>
                        <a:rPr lang="en-US" sz="2400" b="0" i="0" kern="1200" dirty="0" smtClean="0">
                          <a:solidFill>
                            <a:schemeClr val="dk1"/>
                          </a:solidFill>
                          <a:latin typeface="Helvetica"/>
                          <a:ea typeface="+mn-ea"/>
                          <a:cs typeface="Helvetica"/>
                        </a:rPr>
                        <a:t>6 </a:t>
                      </a:r>
                      <a:r>
                        <a:rPr lang="en-US" sz="2400" b="0" i="0" kern="1200" dirty="0">
                          <a:solidFill>
                            <a:schemeClr val="dk1"/>
                          </a:solidFill>
                          <a:latin typeface="Helvetica"/>
                          <a:ea typeface="+mn-ea"/>
                          <a:cs typeface="Helvetica"/>
                        </a:rPr>
                        <a:t>days</a:t>
                      </a:r>
                      <a:endParaRPr lang="en-US" sz="2400" b="0" i="0" dirty="0">
                        <a:latin typeface="Helvetica"/>
                        <a:cs typeface="Helvetica"/>
                      </a:endParaRPr>
                    </a:p>
                  </a:txBody>
                  <a:tcPr/>
                </a:tc>
                <a:extLst>
                  <a:ext uri="{0D108BD9-81ED-4DB2-BD59-A6C34878D82A}">
                    <a16:rowId xmlns:a16="http://schemas.microsoft.com/office/drawing/2014/main" val="10002"/>
                  </a:ext>
                </a:extLst>
              </a:tr>
              <a:tr h="757859">
                <a:tc>
                  <a:txBody>
                    <a:bodyPr/>
                    <a:lstStyle/>
                    <a:p>
                      <a:pPr algn="ctr"/>
                      <a:r>
                        <a:rPr lang="en-US" sz="2400" b="0" i="0" kern="1200" dirty="0" smtClean="0">
                          <a:solidFill>
                            <a:schemeClr val="dk1"/>
                          </a:solidFill>
                          <a:latin typeface="Helvetica"/>
                          <a:ea typeface="+mn-ea"/>
                          <a:cs typeface="Helvetica"/>
                        </a:rPr>
                        <a:t>Condemnation</a:t>
                      </a:r>
                      <a:r>
                        <a:rPr lang="en-US" sz="2400" b="0" i="0" kern="1200" dirty="0">
                          <a:solidFill>
                            <a:schemeClr val="dk1"/>
                          </a:solidFill>
                          <a:latin typeface="Helvetica"/>
                          <a:ea typeface="+mn-ea"/>
                          <a:cs typeface="Helvetica"/>
                        </a:rPr>
                        <a:t>, No Arch and Asbestos</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1 years 5 months </a:t>
                      </a:r>
                      <a:endParaRPr lang="en-US" sz="2400" b="0" i="0" kern="1200" dirty="0" smtClean="0">
                        <a:solidFill>
                          <a:schemeClr val="dk1"/>
                        </a:solidFill>
                        <a:latin typeface="Helvetica"/>
                        <a:ea typeface="+mn-ea"/>
                        <a:cs typeface="Helvetica"/>
                      </a:endParaRPr>
                    </a:p>
                    <a:p>
                      <a:pPr algn="ctr"/>
                      <a:r>
                        <a:rPr lang="en-US" sz="2400" b="0" i="0" kern="1200" dirty="0" smtClean="0">
                          <a:solidFill>
                            <a:schemeClr val="dk1"/>
                          </a:solidFill>
                          <a:latin typeface="Helvetica"/>
                          <a:ea typeface="+mn-ea"/>
                          <a:cs typeface="Helvetica"/>
                        </a:rPr>
                        <a:t>6 </a:t>
                      </a:r>
                      <a:r>
                        <a:rPr lang="en-US" sz="2400" b="0" i="0" kern="1200" dirty="0">
                          <a:solidFill>
                            <a:schemeClr val="dk1"/>
                          </a:solidFill>
                          <a:latin typeface="Helvetica"/>
                          <a:ea typeface="+mn-ea"/>
                          <a:cs typeface="Helvetica"/>
                        </a:rPr>
                        <a:t>day</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2 years 0 months </a:t>
                      </a:r>
                      <a:endParaRPr lang="en-US" sz="2400" b="0" i="0" kern="1200" dirty="0" smtClean="0">
                        <a:solidFill>
                          <a:schemeClr val="dk1"/>
                        </a:solidFill>
                        <a:latin typeface="Helvetica"/>
                        <a:ea typeface="+mn-ea"/>
                        <a:cs typeface="Helvetica"/>
                      </a:endParaRPr>
                    </a:p>
                    <a:p>
                      <a:pPr algn="ctr"/>
                      <a:r>
                        <a:rPr lang="en-US" sz="2400" b="0" i="0" kern="1200" dirty="0" smtClean="0">
                          <a:solidFill>
                            <a:schemeClr val="dk1"/>
                          </a:solidFill>
                          <a:latin typeface="Helvetica"/>
                          <a:ea typeface="+mn-ea"/>
                          <a:cs typeface="Helvetica"/>
                        </a:rPr>
                        <a:t>13 </a:t>
                      </a:r>
                      <a:r>
                        <a:rPr lang="en-US" sz="2400" b="0" i="0" kern="1200" dirty="0">
                          <a:solidFill>
                            <a:schemeClr val="dk1"/>
                          </a:solidFill>
                          <a:latin typeface="Helvetica"/>
                          <a:ea typeface="+mn-ea"/>
                          <a:cs typeface="Helvetica"/>
                        </a:rPr>
                        <a:t>days</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3 years 5 months </a:t>
                      </a:r>
                      <a:endParaRPr lang="en-US" sz="2400" b="0" i="0" kern="1200" dirty="0" smtClean="0">
                        <a:solidFill>
                          <a:schemeClr val="dk1"/>
                        </a:solidFill>
                        <a:latin typeface="Helvetica"/>
                        <a:ea typeface="+mn-ea"/>
                        <a:cs typeface="Helvetica"/>
                      </a:endParaRPr>
                    </a:p>
                    <a:p>
                      <a:pPr algn="ctr"/>
                      <a:r>
                        <a:rPr lang="en-US" sz="2400" b="0" i="0" kern="1200" dirty="0" smtClean="0">
                          <a:solidFill>
                            <a:schemeClr val="dk1"/>
                          </a:solidFill>
                          <a:latin typeface="Helvetica"/>
                          <a:ea typeface="+mn-ea"/>
                          <a:cs typeface="Helvetica"/>
                        </a:rPr>
                        <a:t>20 days</a:t>
                      </a:r>
                      <a:endParaRPr lang="en-US" sz="2400" b="0" i="0" kern="1200" dirty="0">
                        <a:solidFill>
                          <a:schemeClr val="dk1"/>
                        </a:solidFill>
                        <a:latin typeface="Helvetica"/>
                        <a:ea typeface="+mn-ea"/>
                        <a:cs typeface="Helvetica"/>
                      </a:endParaRPr>
                    </a:p>
                  </a:txBody>
                  <a:tcPr/>
                </a:tc>
                <a:extLst>
                  <a:ext uri="{0D108BD9-81ED-4DB2-BD59-A6C34878D82A}">
                    <a16:rowId xmlns:a16="http://schemas.microsoft.com/office/drawing/2014/main" val="10003"/>
                  </a:ext>
                </a:extLst>
              </a:tr>
              <a:tr h="757859">
                <a:tc>
                  <a:txBody>
                    <a:bodyPr/>
                    <a:lstStyle/>
                    <a:p>
                      <a:pPr algn="ctr"/>
                      <a:r>
                        <a:rPr lang="en-US" sz="2400" b="0" i="0" kern="1200" dirty="0" smtClean="0">
                          <a:solidFill>
                            <a:schemeClr val="dk1"/>
                          </a:solidFill>
                          <a:latin typeface="Helvetica"/>
                          <a:ea typeface="+mn-ea"/>
                          <a:cs typeface="Helvetica"/>
                        </a:rPr>
                        <a:t>Condemnation</a:t>
                      </a:r>
                      <a:r>
                        <a:rPr lang="en-US" sz="2400" b="0" i="0" kern="1200" dirty="0">
                          <a:solidFill>
                            <a:schemeClr val="dk1"/>
                          </a:solidFill>
                          <a:latin typeface="Helvetica"/>
                          <a:ea typeface="+mn-ea"/>
                          <a:cs typeface="Helvetica"/>
                        </a:rPr>
                        <a:t>, Arch and Asbestos</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1 years 5 months </a:t>
                      </a:r>
                      <a:endParaRPr lang="en-US" sz="2400" b="0" i="0" kern="1200" dirty="0" smtClean="0">
                        <a:solidFill>
                          <a:schemeClr val="dk1"/>
                        </a:solidFill>
                        <a:latin typeface="Helvetica"/>
                        <a:ea typeface="+mn-ea"/>
                        <a:cs typeface="Helvetica"/>
                      </a:endParaRPr>
                    </a:p>
                    <a:p>
                      <a:pPr algn="ctr"/>
                      <a:r>
                        <a:rPr lang="en-US" sz="2400" b="0" i="0" kern="1200" dirty="0" smtClean="0">
                          <a:solidFill>
                            <a:schemeClr val="dk1"/>
                          </a:solidFill>
                          <a:latin typeface="Helvetica"/>
                          <a:ea typeface="+mn-ea"/>
                          <a:cs typeface="Helvetica"/>
                        </a:rPr>
                        <a:t>6 </a:t>
                      </a:r>
                      <a:r>
                        <a:rPr lang="en-US" sz="2400" b="0" i="0" kern="1200" dirty="0">
                          <a:solidFill>
                            <a:schemeClr val="dk1"/>
                          </a:solidFill>
                          <a:latin typeface="Helvetica"/>
                          <a:ea typeface="+mn-ea"/>
                          <a:cs typeface="Helvetica"/>
                        </a:rPr>
                        <a:t>day</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2 years 4 months </a:t>
                      </a:r>
                      <a:endParaRPr lang="en-US" sz="2400" b="0" i="0" kern="1200" dirty="0" smtClean="0">
                        <a:solidFill>
                          <a:schemeClr val="dk1"/>
                        </a:solidFill>
                        <a:latin typeface="Helvetica"/>
                        <a:ea typeface="+mn-ea"/>
                        <a:cs typeface="Helvetica"/>
                      </a:endParaRPr>
                    </a:p>
                    <a:p>
                      <a:pPr algn="ctr"/>
                      <a:r>
                        <a:rPr lang="en-US" sz="2400" b="0" i="0" kern="1200" dirty="0" smtClean="0">
                          <a:solidFill>
                            <a:schemeClr val="dk1"/>
                          </a:solidFill>
                          <a:latin typeface="Helvetica"/>
                          <a:ea typeface="+mn-ea"/>
                          <a:cs typeface="Helvetica"/>
                        </a:rPr>
                        <a:t>13 </a:t>
                      </a:r>
                      <a:r>
                        <a:rPr lang="en-US" sz="2400" b="0" i="0" kern="1200" dirty="0">
                          <a:solidFill>
                            <a:schemeClr val="dk1"/>
                          </a:solidFill>
                          <a:latin typeface="Helvetica"/>
                          <a:ea typeface="+mn-ea"/>
                          <a:cs typeface="Helvetica"/>
                        </a:rPr>
                        <a:t>days</a:t>
                      </a:r>
                      <a:endParaRPr lang="en-US" sz="2400" b="0" i="0" dirty="0">
                        <a:latin typeface="Helvetica"/>
                        <a:cs typeface="Helvetica"/>
                      </a:endParaRPr>
                    </a:p>
                  </a:txBody>
                  <a:tcPr/>
                </a:tc>
                <a:tc>
                  <a:txBody>
                    <a:bodyPr/>
                    <a:lstStyle/>
                    <a:p>
                      <a:pPr algn="ctr"/>
                      <a:r>
                        <a:rPr lang="en-US" sz="2400" b="0" i="0" kern="1200" dirty="0">
                          <a:solidFill>
                            <a:schemeClr val="dk1"/>
                          </a:solidFill>
                          <a:latin typeface="Helvetica"/>
                          <a:ea typeface="+mn-ea"/>
                          <a:cs typeface="Helvetica"/>
                        </a:rPr>
                        <a:t>3 years 9 months </a:t>
                      </a:r>
                      <a:endParaRPr lang="en-US" sz="2400" b="0" i="0" kern="1200" dirty="0" smtClean="0">
                        <a:solidFill>
                          <a:schemeClr val="dk1"/>
                        </a:solidFill>
                        <a:latin typeface="Helvetica"/>
                        <a:ea typeface="+mn-ea"/>
                        <a:cs typeface="Helvetica"/>
                      </a:endParaRPr>
                    </a:p>
                    <a:p>
                      <a:pPr algn="ctr"/>
                      <a:r>
                        <a:rPr lang="en-US" sz="2400" b="0" i="0" kern="1200" dirty="0" smtClean="0">
                          <a:solidFill>
                            <a:schemeClr val="dk1"/>
                          </a:solidFill>
                          <a:latin typeface="Helvetica"/>
                          <a:ea typeface="+mn-ea"/>
                          <a:cs typeface="Helvetica"/>
                        </a:rPr>
                        <a:t>18 </a:t>
                      </a:r>
                      <a:r>
                        <a:rPr lang="en-US" sz="2400" b="0" i="0" kern="1200" dirty="0">
                          <a:solidFill>
                            <a:schemeClr val="dk1"/>
                          </a:solidFill>
                          <a:latin typeface="Helvetica"/>
                          <a:ea typeface="+mn-ea"/>
                          <a:cs typeface="Helvetica"/>
                        </a:rPr>
                        <a:t>days</a:t>
                      </a:r>
                      <a:endParaRPr lang="en-US" sz="2400" b="0" i="0" dirty="0">
                        <a:latin typeface="Helvetica"/>
                        <a:cs typeface="Helvetica"/>
                      </a:endParaRPr>
                    </a:p>
                  </a:txBody>
                  <a:tcPr/>
                </a:tc>
                <a:extLst>
                  <a:ext uri="{0D108BD9-81ED-4DB2-BD59-A6C34878D82A}">
                    <a16:rowId xmlns:a16="http://schemas.microsoft.com/office/drawing/2014/main" val="10004"/>
                  </a:ext>
                </a:extLst>
              </a:tr>
            </a:tbl>
          </a:graphicData>
        </a:graphic>
      </p:graphicFrame>
      <p:pic>
        <p:nvPicPr>
          <p:cNvPr id="9" name="Picture 8"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Tree>
    <p:extLst>
      <p:ext uri="{BB962C8B-B14F-4D97-AF65-F5344CB8AC3E}">
        <p14:creationId xmlns:p14="http://schemas.microsoft.com/office/powerpoint/2010/main" val="999156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16455" y="650337"/>
            <a:ext cx="11094357" cy="9516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5B9BD5"/>
                </a:solidFill>
                <a:latin typeface="Helvetica"/>
                <a:cs typeface="Helvetica"/>
              </a:rPr>
              <a:t>Project Time Durations: </a:t>
            </a:r>
            <a:r>
              <a:rPr lang="en-US" sz="3200" b="1" dirty="0">
                <a:solidFill>
                  <a:srgbClr val="5B9BD5"/>
                </a:solidFill>
                <a:latin typeface="Helvetica"/>
                <a:cs typeface="Helvetica"/>
              </a:rPr>
              <a:t>Average/Standard</a:t>
            </a:r>
          </a:p>
          <a:p>
            <a:pPr algn="ctr"/>
            <a:endParaRPr lang="en-US" sz="4800" b="1" dirty="0">
              <a:latin typeface="Helvetica"/>
              <a:cs typeface="Helvetica"/>
            </a:endParaRPr>
          </a:p>
        </p:txBody>
      </p:sp>
      <p:graphicFrame>
        <p:nvGraphicFramePr>
          <p:cNvPr id="10" name="Table 9"/>
          <p:cNvGraphicFramePr>
            <a:graphicFrameLocks noGrp="1"/>
          </p:cNvGraphicFramePr>
          <p:nvPr>
            <p:extLst>
              <p:ext uri="{D42A27DB-BD31-4B8C-83A1-F6EECF244321}">
                <p14:modId xmlns:p14="http://schemas.microsoft.com/office/powerpoint/2010/main" val="1086626619"/>
              </p:ext>
            </p:extLst>
          </p:nvPr>
        </p:nvGraphicFramePr>
        <p:xfrm>
          <a:off x="447706" y="1589734"/>
          <a:ext cx="11210929" cy="4114800"/>
        </p:xfrm>
        <a:graphic>
          <a:graphicData uri="http://schemas.openxmlformats.org/drawingml/2006/table">
            <a:tbl>
              <a:tblPr firstRow="1" bandRow="1">
                <a:tableStyleId>{5C22544A-7EE6-4342-B048-85BDC9FD1C3A}</a:tableStyleId>
              </a:tblPr>
              <a:tblGrid>
                <a:gridCol w="3242747">
                  <a:extLst>
                    <a:ext uri="{9D8B030D-6E8A-4147-A177-3AD203B41FA5}">
                      <a16:colId xmlns:a16="http://schemas.microsoft.com/office/drawing/2014/main" val="20000"/>
                    </a:ext>
                  </a:extLst>
                </a:gridCol>
                <a:gridCol w="2537627">
                  <a:extLst>
                    <a:ext uri="{9D8B030D-6E8A-4147-A177-3AD203B41FA5}">
                      <a16:colId xmlns:a16="http://schemas.microsoft.com/office/drawing/2014/main" val="20001"/>
                    </a:ext>
                  </a:extLst>
                </a:gridCol>
                <a:gridCol w="2627823">
                  <a:extLst>
                    <a:ext uri="{9D8B030D-6E8A-4147-A177-3AD203B41FA5}">
                      <a16:colId xmlns:a16="http://schemas.microsoft.com/office/drawing/2014/main" val="20002"/>
                    </a:ext>
                  </a:extLst>
                </a:gridCol>
                <a:gridCol w="2802732">
                  <a:extLst>
                    <a:ext uri="{9D8B030D-6E8A-4147-A177-3AD203B41FA5}">
                      <a16:colId xmlns:a16="http://schemas.microsoft.com/office/drawing/2014/main" val="20003"/>
                    </a:ext>
                  </a:extLst>
                </a:gridCol>
              </a:tblGrid>
              <a:tr h="761994">
                <a:tc>
                  <a:txBody>
                    <a:bodyPr/>
                    <a:lstStyle/>
                    <a:p>
                      <a:pPr algn="ctr"/>
                      <a:r>
                        <a:rPr lang="en-US" sz="2400" b="1" i="0" kern="1200" dirty="0">
                          <a:solidFill>
                            <a:schemeClr val="lt1"/>
                          </a:solidFill>
                          <a:latin typeface="Helvetica" panose="020B0604020202020204" pitchFamily="34" charset="0"/>
                          <a:ea typeface="+mn-ea"/>
                          <a:cs typeface="Helvetica" panose="020B0604020202020204" pitchFamily="34" charset="0"/>
                        </a:rPr>
                        <a:t>Rural Federal Bridge Replacement CE I</a:t>
                      </a:r>
                      <a:endParaRPr lang="en-US" sz="2400" b="1" i="0" dirty="0">
                        <a:latin typeface="Helvetica" panose="020B0604020202020204" pitchFamily="34" charset="0"/>
                        <a:cs typeface="Helvetica" panose="020B0604020202020204" pitchFamily="34" charset="0"/>
                      </a:endParaRPr>
                    </a:p>
                  </a:txBody>
                  <a:tcPr/>
                </a:tc>
                <a:tc>
                  <a:txBody>
                    <a:bodyPr/>
                    <a:lstStyle/>
                    <a:p>
                      <a:pPr algn="ctr"/>
                      <a:r>
                        <a:rPr lang="en-US" sz="2400" b="1" i="0" dirty="0">
                          <a:solidFill>
                            <a:schemeClr val="bg1"/>
                          </a:solidFill>
                          <a:latin typeface="Helvetica" panose="020B0604020202020204" pitchFamily="34" charset="0"/>
                          <a:cs typeface="Helvetica" panose="020B0604020202020204" pitchFamily="34" charset="0"/>
                        </a:rPr>
                        <a:t>Phase </a:t>
                      </a:r>
                      <a:r>
                        <a:rPr lang="en-US" sz="2400" b="1" i="0" dirty="0" smtClean="0">
                          <a:solidFill>
                            <a:schemeClr val="bg1"/>
                          </a:solidFill>
                          <a:latin typeface="Helvetica" panose="020B0604020202020204" pitchFamily="34" charset="0"/>
                          <a:cs typeface="Helvetica" panose="020B0604020202020204" pitchFamily="34" charset="0"/>
                        </a:rPr>
                        <a:t>I</a:t>
                      </a:r>
                      <a:endParaRPr lang="en-US" sz="2400" b="1" i="0" dirty="0">
                        <a:solidFill>
                          <a:prstClr val="black"/>
                        </a:solidFill>
                        <a:latin typeface="Helvetica" panose="020B0604020202020204" pitchFamily="34" charset="0"/>
                        <a:cs typeface="Helvetica" panose="020B0604020202020204" pitchFamily="34" charset="0"/>
                      </a:endParaRP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Phase II</a:t>
                      </a:r>
                      <a:endParaRPr lang="en-US" sz="2400" dirty="0">
                        <a:latin typeface="Helvetica" panose="020B0604020202020204" pitchFamily="34" charset="0"/>
                        <a:cs typeface="Helvetica" panose="020B0604020202020204" pitchFamily="34" charset="0"/>
                      </a:endParaRP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Total</a:t>
                      </a:r>
                      <a:endParaRPr lang="en-US" sz="2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0"/>
                  </a:ext>
                </a:extLst>
              </a:tr>
              <a:tr h="759685">
                <a:tc>
                  <a:txBody>
                    <a:bodyPr/>
                    <a:lstStyle/>
                    <a:p>
                      <a:pPr algn="ctr"/>
                      <a:r>
                        <a:rPr lang="en-US" sz="2400" b="0" i="0" dirty="0" smtClean="0">
                          <a:solidFill>
                            <a:prstClr val="black"/>
                          </a:solidFill>
                          <a:latin typeface="Helvetica" panose="020B0604020202020204" pitchFamily="34" charset="0"/>
                          <a:cs typeface="Helvetica" panose="020B0604020202020204" pitchFamily="34" charset="0"/>
                        </a:rPr>
                        <a:t>Acceptance</a:t>
                      </a:r>
                      <a:r>
                        <a:rPr lang="en-US" sz="2400" b="0" i="0" dirty="0">
                          <a:solidFill>
                            <a:prstClr val="black"/>
                          </a:solidFill>
                          <a:latin typeface="Helvetica" panose="020B0604020202020204" pitchFamily="34" charset="0"/>
                          <a:cs typeface="Helvetica" panose="020B0604020202020204" pitchFamily="34" charset="0"/>
                        </a:rPr>
                        <a:t>, No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a:t>
                      </a:r>
                      <a:r>
                        <a:rPr lang="en-US" sz="2400" b="0" i="0" kern="1200" dirty="0" smtClean="0">
                          <a:solidFill>
                            <a:schemeClr val="dk1"/>
                          </a:solidFill>
                          <a:latin typeface="Helvetica" panose="020B0604020202020204" pitchFamily="34" charset="0"/>
                          <a:ea typeface="+mn-ea"/>
                          <a:cs typeface="Helvetica" panose="020B0604020202020204" pitchFamily="34" charset="0"/>
                        </a:rPr>
                        <a:t>3 </a:t>
                      </a:r>
                      <a:r>
                        <a:rPr lang="en-US" sz="2400" b="0" i="0" kern="1200" dirty="0">
                          <a:solidFill>
                            <a:schemeClr val="dk1"/>
                          </a:solidFill>
                          <a:latin typeface="Helvetica" panose="020B0604020202020204" pitchFamily="34" charset="0"/>
                          <a:ea typeface="+mn-ea"/>
                          <a:cs typeface="Helvetica" panose="020B0604020202020204" pitchFamily="34" charset="0"/>
                        </a:rPr>
                        <a:t>months 21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6 months </a:t>
                      </a:r>
                      <a:endParaRPr lang="en-US" sz="2400" b="0" i="0" kern="1200" dirty="0" smtClean="0">
                        <a:solidFill>
                          <a:schemeClr val="dk1"/>
                        </a:solidFill>
                        <a:latin typeface="Helvetica" panose="020B0604020202020204" pitchFamily="34" charset="0"/>
                        <a:ea typeface="+mn-ea"/>
                        <a:cs typeface="Helvetica" panose="020B0604020202020204" pitchFamily="34" charset="0"/>
                      </a:endParaRPr>
                    </a:p>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6 </a:t>
                      </a:r>
                      <a:r>
                        <a:rPr lang="en-US" sz="2400" b="0" i="0" kern="1200" dirty="0">
                          <a:solidFill>
                            <a:schemeClr val="dk1"/>
                          </a:solidFill>
                          <a:latin typeface="Helvetica" panose="020B0604020202020204" pitchFamily="34" charset="0"/>
                          <a:ea typeface="+mn-ea"/>
                          <a:cs typeface="Helvetica" panose="020B0604020202020204" pitchFamily="34" charset="0"/>
                        </a:rPr>
                        <a:t>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6 years 9 months 25 days</a:t>
                      </a:r>
                      <a:endParaRPr lang="en-US" sz="2400" b="0" i="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1"/>
                  </a:ext>
                </a:extLst>
              </a:tr>
              <a:tr h="759685">
                <a:tc>
                  <a:txBody>
                    <a:bodyPr/>
                    <a:lstStyle/>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Acceptance</a:t>
                      </a:r>
                      <a:r>
                        <a:rPr lang="en-US" sz="2400" b="0" i="0" kern="1200" dirty="0">
                          <a:solidFill>
                            <a:schemeClr val="dk1"/>
                          </a:solidFill>
                          <a:latin typeface="Helvetica" panose="020B0604020202020204" pitchFamily="34" charset="0"/>
                          <a:ea typeface="+mn-ea"/>
                          <a:cs typeface="Helvetica" panose="020B0604020202020204" pitchFamily="34" charset="0"/>
                        </a:rPr>
                        <a:t>,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3 months 21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4 years 0 months 2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7 years 3 months 23 days</a:t>
                      </a:r>
                      <a:endParaRPr lang="en-US" sz="2400" b="0" i="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2"/>
                  </a:ext>
                </a:extLst>
              </a:tr>
              <a:tr h="759685">
                <a:tc>
                  <a:txBody>
                    <a:bodyPr/>
                    <a:lstStyle/>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Condemnation</a:t>
                      </a:r>
                      <a:r>
                        <a:rPr lang="en-US" sz="2400" b="0" i="0" kern="1200" dirty="0">
                          <a:solidFill>
                            <a:schemeClr val="dk1"/>
                          </a:solidFill>
                          <a:latin typeface="Helvetica" panose="020B0604020202020204" pitchFamily="34" charset="0"/>
                          <a:ea typeface="+mn-ea"/>
                          <a:cs typeface="Helvetica" panose="020B0604020202020204" pitchFamily="34" charset="0"/>
                        </a:rPr>
                        <a:t>, No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3 months 21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4 years 1 months 1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7 years 4 months 23 days	</a:t>
                      </a:r>
                    </a:p>
                  </a:txBody>
                  <a:tcPr/>
                </a:tc>
                <a:extLst>
                  <a:ext uri="{0D108BD9-81ED-4DB2-BD59-A6C34878D82A}">
                    <a16:rowId xmlns:a16="http://schemas.microsoft.com/office/drawing/2014/main" val="10003"/>
                  </a:ext>
                </a:extLst>
              </a:tr>
              <a:tr h="759685">
                <a:tc>
                  <a:txBody>
                    <a:bodyPr/>
                    <a:lstStyle/>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Condemnation</a:t>
                      </a:r>
                      <a:r>
                        <a:rPr lang="en-US" sz="2400" b="0" i="0" kern="1200" dirty="0">
                          <a:solidFill>
                            <a:schemeClr val="dk1"/>
                          </a:solidFill>
                          <a:latin typeface="Helvetica" panose="020B0604020202020204" pitchFamily="34" charset="0"/>
                          <a:ea typeface="+mn-ea"/>
                          <a:cs typeface="Helvetica" panose="020B0604020202020204" pitchFamily="34" charset="0"/>
                        </a:rPr>
                        <a:t>,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3 months 21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4 years </a:t>
                      </a:r>
                      <a:r>
                        <a:rPr lang="en-US" sz="2400" b="0" i="0" kern="1200" dirty="0" smtClean="0">
                          <a:solidFill>
                            <a:schemeClr val="dk1"/>
                          </a:solidFill>
                          <a:latin typeface="Helvetica" panose="020B0604020202020204" pitchFamily="34" charset="0"/>
                          <a:ea typeface="+mn-ea"/>
                          <a:cs typeface="Helvetica" panose="020B0604020202020204" pitchFamily="34" charset="0"/>
                        </a:rPr>
                        <a:t>7 months</a:t>
                      </a:r>
                      <a:endParaRPr lang="en-US" sz="2400" b="0" i="0" kern="1200" dirty="0">
                        <a:solidFill>
                          <a:schemeClr val="dk1"/>
                        </a:solidFill>
                        <a:latin typeface="Helvetica" panose="020B0604020202020204" pitchFamily="34" charset="0"/>
                        <a:ea typeface="+mn-ea"/>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7 years 10 months 19 days</a:t>
                      </a:r>
                      <a:endParaRPr lang="en-US" sz="2400" b="0" i="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9" name="Picture 8"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Tree>
    <p:extLst>
      <p:ext uri="{BB962C8B-B14F-4D97-AF65-F5344CB8AC3E}">
        <p14:creationId xmlns:p14="http://schemas.microsoft.com/office/powerpoint/2010/main" val="36184368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35978" y="2349501"/>
            <a:ext cx="11269099" cy="403819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7" name="Rectangle 6"/>
          <p:cNvSpPr/>
          <p:nvPr/>
        </p:nvSpPr>
        <p:spPr>
          <a:xfrm>
            <a:off x="435430" y="354866"/>
            <a:ext cx="11250616" cy="1695277"/>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2"/>
          <p:cNvSpPr txBox="1">
            <a:spLocks/>
          </p:cNvSpPr>
          <p:nvPr/>
        </p:nvSpPr>
        <p:spPr>
          <a:xfrm>
            <a:off x="698500" y="484357"/>
            <a:ext cx="10976430"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dirty="0">
                <a:solidFill>
                  <a:srgbClr val="9DC3E6"/>
                </a:solidFill>
                <a:latin typeface="Helvetica"/>
                <a:cs typeface="Helvetica"/>
              </a:rPr>
              <a:t>“Standard” Urban Federal Bridge Replacement CE1</a:t>
            </a:r>
          </a:p>
        </p:txBody>
      </p:sp>
      <p:sp>
        <p:nvSpPr>
          <p:cNvPr id="3" name="Content Placeholder 2"/>
          <p:cNvSpPr>
            <a:spLocks noGrp="1"/>
          </p:cNvSpPr>
          <p:nvPr>
            <p:ph idx="1"/>
          </p:nvPr>
        </p:nvSpPr>
        <p:spPr>
          <a:xfrm>
            <a:off x="699972" y="2394171"/>
            <a:ext cx="10937789" cy="4797597"/>
          </a:xfrm>
        </p:spPr>
        <p:txBody>
          <a:bodyPr>
            <a:normAutofit/>
          </a:bodyPr>
          <a:lstStyle/>
          <a:p>
            <a:r>
              <a:rPr lang="en-US" sz="1800" b="1" dirty="0">
                <a:latin typeface="Helvetica"/>
                <a:cs typeface="Helvetica"/>
              </a:rPr>
              <a:t>Standard Urban Bridge Replacement</a:t>
            </a:r>
          </a:p>
          <a:p>
            <a:r>
              <a:rPr lang="en-US" sz="1800" b="1" dirty="0">
                <a:latin typeface="Helvetica"/>
                <a:cs typeface="Helvetica"/>
              </a:rPr>
              <a:t>Environmental (CE I)</a:t>
            </a:r>
          </a:p>
          <a:p>
            <a:pPr lvl="1"/>
            <a:r>
              <a:rPr lang="en-US" sz="1800" b="1" dirty="0">
                <a:latin typeface="Helvetica"/>
                <a:cs typeface="Helvetica"/>
              </a:rPr>
              <a:t>Track for Archeology &amp; not</a:t>
            </a:r>
          </a:p>
          <a:p>
            <a:pPr lvl="1"/>
            <a:r>
              <a:rPr lang="en-US" sz="1800" b="1" dirty="0">
                <a:latin typeface="Helvetica"/>
                <a:cs typeface="Helvetica"/>
              </a:rPr>
              <a:t>Track for Asbestos &amp; not</a:t>
            </a:r>
          </a:p>
          <a:p>
            <a:r>
              <a:rPr lang="en-US" sz="1800" b="1" dirty="0">
                <a:latin typeface="Helvetica"/>
                <a:cs typeface="Helvetica"/>
              </a:rPr>
              <a:t>Right Of Way </a:t>
            </a:r>
          </a:p>
          <a:p>
            <a:pPr lvl="1"/>
            <a:r>
              <a:rPr lang="en-US" sz="1800" b="1" dirty="0">
                <a:latin typeface="Helvetica"/>
                <a:cs typeface="Helvetica"/>
              </a:rPr>
              <a:t>8 to 10 parcels, more appraisals, some MARs, 2 relocations, a miscellaneous move </a:t>
            </a:r>
          </a:p>
          <a:p>
            <a:pPr lvl="1"/>
            <a:r>
              <a:rPr lang="en-US" sz="1800" b="1" dirty="0">
                <a:latin typeface="Helvetica"/>
                <a:cs typeface="Helvetica"/>
              </a:rPr>
              <a:t>Two paths tracked: ROW Acceptance and Condemnation</a:t>
            </a:r>
          </a:p>
          <a:p>
            <a:r>
              <a:rPr lang="en-US" sz="1800" b="1" dirty="0">
                <a:latin typeface="Helvetica"/>
                <a:cs typeface="Helvetica"/>
              </a:rPr>
              <a:t>Utilities Overhead And In-ground</a:t>
            </a:r>
          </a:p>
          <a:p>
            <a:pPr lvl="1"/>
            <a:r>
              <a:rPr lang="en-US" sz="1800" b="1" dirty="0">
                <a:latin typeface="Helvetica"/>
                <a:cs typeface="Helvetica"/>
              </a:rPr>
              <a:t>More overhead poles, several underground utilities</a:t>
            </a:r>
          </a:p>
          <a:p>
            <a:r>
              <a:rPr lang="en-US" sz="1800" b="1" dirty="0">
                <a:latin typeface="Helvetica"/>
                <a:cs typeface="Helvetica"/>
              </a:rPr>
              <a:t>Railroad Involvement</a:t>
            </a:r>
          </a:p>
          <a:p>
            <a:r>
              <a:rPr lang="en-US" sz="1800" b="1" dirty="0">
                <a:latin typeface="Helvetica"/>
                <a:cs typeface="Helvetica"/>
              </a:rPr>
              <a:t>Time durations for minimum (urgent project!) and average/standard</a:t>
            </a:r>
          </a:p>
          <a:p>
            <a:endParaRPr lang="en-US" sz="2000" b="1" dirty="0">
              <a:latin typeface="Helvetica"/>
              <a:cs typeface="Helvetica"/>
            </a:endParaRPr>
          </a:p>
        </p:txBody>
      </p:sp>
    </p:spTree>
    <p:extLst>
      <p:ext uri="{BB962C8B-B14F-4D97-AF65-F5344CB8AC3E}">
        <p14:creationId xmlns:p14="http://schemas.microsoft.com/office/powerpoint/2010/main" val="1377035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535214" y="374196"/>
            <a:ext cx="11094357" cy="1325563"/>
          </a:xfrm>
        </p:spPr>
        <p:txBody>
          <a:bodyPr>
            <a:noAutofit/>
          </a:bodyPr>
          <a:lstStyle/>
          <a:p>
            <a:r>
              <a:rPr lang="en-US" sz="3400" b="1" dirty="0">
                <a:solidFill>
                  <a:srgbClr val="5B9BD5"/>
                </a:solidFill>
                <a:latin typeface="Helvetica"/>
                <a:cs typeface="Helvetica"/>
              </a:rPr>
              <a:t>“Standard” Urban Federal Bridge Replacement CE I</a:t>
            </a:r>
            <a:r>
              <a:rPr lang="en-US" sz="3400" b="1" dirty="0">
                <a:latin typeface="Helvetica"/>
                <a:cs typeface="Helvetica"/>
              </a:rPr>
              <a:t/>
            </a:r>
            <a:br>
              <a:rPr lang="en-US" sz="3400" b="1" dirty="0">
                <a:latin typeface="Helvetica"/>
                <a:cs typeface="Helvetica"/>
              </a:rPr>
            </a:br>
            <a:endParaRPr lang="en-US" sz="3400" b="1" dirty="0">
              <a:latin typeface="Helvetica"/>
              <a:cs typeface="Helvetica"/>
            </a:endParaRPr>
          </a:p>
        </p:txBody>
      </p:sp>
      <p:sp>
        <p:nvSpPr>
          <p:cNvPr id="10" name="Rectangle 9"/>
          <p:cNvSpPr/>
          <p:nvPr/>
        </p:nvSpPr>
        <p:spPr>
          <a:xfrm>
            <a:off x="10232571" y="1603829"/>
            <a:ext cx="1454385" cy="477338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pic>
        <p:nvPicPr>
          <p:cNvPr id="13" name="Picture 12" descr="Urban Federal Bridge Replacement CE 1 July Final 1.0.pdf"/>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7299" y="1606560"/>
            <a:ext cx="11283304" cy="3905760"/>
          </a:xfrm>
          <a:prstGeom prst="rect">
            <a:avLst/>
          </a:prstGeom>
        </p:spPr>
      </p:pic>
    </p:spTree>
    <p:extLst>
      <p:ext uri="{BB962C8B-B14F-4D97-AF65-F5344CB8AC3E}">
        <p14:creationId xmlns:p14="http://schemas.microsoft.com/office/powerpoint/2010/main" val="4050905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535214" y="374196"/>
            <a:ext cx="11094357" cy="1325563"/>
          </a:xfrm>
        </p:spPr>
        <p:txBody>
          <a:bodyPr>
            <a:noAutofit/>
          </a:bodyPr>
          <a:lstStyle/>
          <a:p>
            <a:r>
              <a:rPr lang="en-US" sz="3400" b="1" dirty="0">
                <a:solidFill>
                  <a:srgbClr val="5B9BD5"/>
                </a:solidFill>
                <a:latin typeface="Helvetica"/>
                <a:cs typeface="Helvetica"/>
              </a:rPr>
              <a:t>“Standard” Urban Federal Bridge Replacement CE I</a:t>
            </a:r>
            <a:r>
              <a:rPr lang="en-US" sz="3400" b="1" dirty="0">
                <a:latin typeface="Helvetica"/>
                <a:cs typeface="Helvetica"/>
              </a:rPr>
              <a:t/>
            </a:r>
            <a:br>
              <a:rPr lang="en-US" sz="3400" b="1" dirty="0">
                <a:latin typeface="Helvetica"/>
                <a:cs typeface="Helvetica"/>
              </a:rPr>
            </a:br>
            <a:endParaRPr lang="en-US" sz="3400" b="1" dirty="0">
              <a:latin typeface="Helvetica"/>
              <a:cs typeface="Helvetica"/>
            </a:endParaRPr>
          </a:p>
        </p:txBody>
      </p:sp>
      <p:sp>
        <p:nvSpPr>
          <p:cNvPr id="11" name="Rectangle 10"/>
          <p:cNvSpPr/>
          <p:nvPr/>
        </p:nvSpPr>
        <p:spPr>
          <a:xfrm>
            <a:off x="11691561" y="0"/>
            <a:ext cx="500439"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Urban Federal Bridge Replacement CE 1 July Final 1.0 Divided Phases.pdf"/>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41484" y="1460160"/>
            <a:ext cx="17798763" cy="6161111"/>
          </a:xfrm>
          <a:prstGeom prst="rect">
            <a:avLst/>
          </a:prstGeom>
        </p:spPr>
      </p:pic>
      <p:sp>
        <p:nvSpPr>
          <p:cNvPr id="9" name="Rectangle 8"/>
          <p:cNvSpPr/>
          <p:nvPr/>
        </p:nvSpPr>
        <p:spPr>
          <a:xfrm>
            <a:off x="10634793" y="1603829"/>
            <a:ext cx="1052164" cy="477338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KTC_Black.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
        <p:nvSpPr>
          <p:cNvPr id="13" name="Rectangle 12"/>
          <p:cNvSpPr/>
          <p:nvPr/>
        </p:nvSpPr>
        <p:spPr>
          <a:xfrm>
            <a:off x="11684000" y="0"/>
            <a:ext cx="508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3888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35214" y="218676"/>
            <a:ext cx="1109435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5B9BD5"/>
                </a:solidFill>
                <a:latin typeface="Helvetica"/>
                <a:cs typeface="Helvetica"/>
              </a:rPr>
              <a:t>Environmental Work Time Durations</a:t>
            </a:r>
            <a:endParaRPr lang="en-US" sz="4800" b="1" dirty="0">
              <a:latin typeface="Helvetica"/>
              <a:cs typeface="Helvetica"/>
            </a:endParaRPr>
          </a:p>
        </p:txBody>
      </p:sp>
      <p:graphicFrame>
        <p:nvGraphicFramePr>
          <p:cNvPr id="11" name="Table 10"/>
          <p:cNvGraphicFramePr>
            <a:graphicFrameLocks noGrp="1"/>
          </p:cNvGraphicFramePr>
          <p:nvPr>
            <p:extLst>
              <p:ext uri="{D42A27DB-BD31-4B8C-83A1-F6EECF244321}">
                <p14:modId xmlns:p14="http://schemas.microsoft.com/office/powerpoint/2010/main" val="1928357882"/>
              </p:ext>
            </p:extLst>
          </p:nvPr>
        </p:nvGraphicFramePr>
        <p:xfrm>
          <a:off x="447705" y="1598868"/>
          <a:ext cx="11164079" cy="4285257"/>
        </p:xfrm>
        <a:graphic>
          <a:graphicData uri="http://schemas.openxmlformats.org/drawingml/2006/table">
            <a:tbl>
              <a:tblPr firstRow="1" bandRow="1">
                <a:tableStyleId>{5C22544A-7EE6-4342-B048-85BDC9FD1C3A}</a:tableStyleId>
              </a:tblPr>
              <a:tblGrid>
                <a:gridCol w="4411374">
                  <a:extLst>
                    <a:ext uri="{9D8B030D-6E8A-4147-A177-3AD203B41FA5}">
                      <a16:colId xmlns:a16="http://schemas.microsoft.com/office/drawing/2014/main" val="20000"/>
                    </a:ext>
                  </a:extLst>
                </a:gridCol>
                <a:gridCol w="3031346">
                  <a:extLst>
                    <a:ext uri="{9D8B030D-6E8A-4147-A177-3AD203B41FA5}">
                      <a16:colId xmlns:a16="http://schemas.microsoft.com/office/drawing/2014/main" val="20001"/>
                    </a:ext>
                  </a:extLst>
                </a:gridCol>
                <a:gridCol w="3721359">
                  <a:extLst>
                    <a:ext uri="{9D8B030D-6E8A-4147-A177-3AD203B41FA5}">
                      <a16:colId xmlns:a16="http://schemas.microsoft.com/office/drawing/2014/main" val="20002"/>
                    </a:ext>
                  </a:extLst>
                </a:gridCol>
              </a:tblGrid>
              <a:tr h="760163">
                <a:tc>
                  <a:txBody>
                    <a:bodyPr/>
                    <a:lstStyle/>
                    <a:p>
                      <a:pPr algn="ctr"/>
                      <a:r>
                        <a:rPr lang="en-US" sz="2400" b="1" i="0" kern="1200" dirty="0" smtClean="0">
                          <a:solidFill>
                            <a:schemeClr val="lt1"/>
                          </a:solidFill>
                          <a:latin typeface="Helvetica"/>
                          <a:ea typeface="+mn-ea"/>
                          <a:cs typeface="Helvetica"/>
                        </a:rPr>
                        <a:t>Urban Federal Bridge Replacement CE I with RR</a:t>
                      </a:r>
                    </a:p>
                    <a:p>
                      <a:pPr algn="ctr"/>
                      <a:r>
                        <a:rPr lang="en-US" sz="2400" b="1" i="0" kern="1200" dirty="0" smtClean="0">
                          <a:solidFill>
                            <a:schemeClr val="lt1"/>
                          </a:solidFill>
                          <a:latin typeface="Helvetica"/>
                          <a:ea typeface="+mn-ea"/>
                          <a:cs typeface="Helvetica"/>
                        </a:rPr>
                        <a:t>–  Environmental </a:t>
                      </a:r>
                      <a:r>
                        <a:rPr lang="en-US" sz="2400" b="1" i="0" kern="1200" dirty="0">
                          <a:solidFill>
                            <a:schemeClr val="lt1"/>
                          </a:solidFill>
                          <a:latin typeface="Helvetica"/>
                          <a:ea typeface="+mn-ea"/>
                          <a:cs typeface="Helvetica"/>
                        </a:rPr>
                        <a:t>Work Items</a:t>
                      </a:r>
                      <a:endParaRPr lang="en-US" sz="2400" b="1" i="0" dirty="0">
                        <a:latin typeface="Helvetica"/>
                        <a:cs typeface="Helvetica"/>
                      </a:endParaRPr>
                    </a:p>
                  </a:txBody>
                  <a:tcPr/>
                </a:tc>
                <a:tc>
                  <a:txBody>
                    <a:bodyPr/>
                    <a:lstStyle/>
                    <a:p>
                      <a:pPr algn="ctr"/>
                      <a:r>
                        <a:rPr lang="en-US" sz="2400" b="1" i="0" dirty="0">
                          <a:solidFill>
                            <a:schemeClr val="bg1"/>
                          </a:solidFill>
                          <a:latin typeface="Helvetica"/>
                          <a:cs typeface="Helvetica"/>
                        </a:rPr>
                        <a:t>Minimum (Urgent!) </a:t>
                      </a:r>
                      <a:r>
                        <a:rPr lang="en-US" sz="2400" b="1" i="0" dirty="0">
                          <a:solidFill>
                            <a:prstClr val="black"/>
                          </a:solidFill>
                          <a:latin typeface="Helvetica"/>
                          <a:cs typeface="Helvetica"/>
                        </a:rPr>
                        <a:t>	</a:t>
                      </a: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Average/Standard</a:t>
                      </a:r>
                      <a:endParaRPr lang="en-US" sz="2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0"/>
                  </a:ext>
                </a:extLst>
              </a:tr>
              <a:tr h="757859">
                <a:tc>
                  <a:txBody>
                    <a:bodyPr/>
                    <a:lstStyle/>
                    <a:p>
                      <a:pPr algn="ctr"/>
                      <a:r>
                        <a:rPr lang="en-US" sz="2400" b="0" i="0" dirty="0">
                          <a:solidFill>
                            <a:prstClr val="black"/>
                          </a:solidFill>
                          <a:latin typeface="Helvetica"/>
                          <a:cs typeface="Helvetica"/>
                        </a:rPr>
                        <a:t>Historic</a:t>
                      </a:r>
                      <a:r>
                        <a:rPr lang="en-US" sz="2400" b="0" i="0" baseline="0" dirty="0">
                          <a:solidFill>
                            <a:prstClr val="black"/>
                          </a:solidFill>
                          <a:latin typeface="Helvetica"/>
                          <a:cs typeface="Helvetica"/>
                        </a:rPr>
                        <a:t> Checklist</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60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120 Days</a:t>
                      </a:r>
                      <a:endParaRPr lang="en-US" sz="2400" b="0" i="0" dirty="0">
                        <a:latin typeface="Helvetica"/>
                        <a:cs typeface="Helvetica"/>
                      </a:endParaRPr>
                    </a:p>
                  </a:txBody>
                  <a:tcPr/>
                </a:tc>
                <a:extLst>
                  <a:ext uri="{0D108BD9-81ED-4DB2-BD59-A6C34878D82A}">
                    <a16:rowId xmlns:a16="http://schemas.microsoft.com/office/drawing/2014/main" val="10001"/>
                  </a:ext>
                </a:extLst>
              </a:tr>
              <a:tr h="757859">
                <a:tc>
                  <a:txBody>
                    <a:bodyPr/>
                    <a:lstStyle/>
                    <a:p>
                      <a:pPr algn="ctr"/>
                      <a:r>
                        <a:rPr lang="en-US" sz="2400" b="0" i="0" kern="1200" dirty="0">
                          <a:solidFill>
                            <a:schemeClr val="dk1"/>
                          </a:solidFill>
                          <a:latin typeface="Helvetica"/>
                          <a:ea typeface="+mn-ea"/>
                          <a:cs typeface="Helvetica"/>
                        </a:rPr>
                        <a:t>Underground Storage Tanks / </a:t>
                      </a:r>
                      <a:r>
                        <a:rPr lang="en-US" sz="2400" b="0" i="0" kern="1200" dirty="0" err="1">
                          <a:solidFill>
                            <a:schemeClr val="dk1"/>
                          </a:solidFill>
                          <a:latin typeface="Helvetica"/>
                          <a:ea typeface="+mn-ea"/>
                          <a:cs typeface="Helvetica"/>
                        </a:rPr>
                        <a:t>HazMat</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7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extLst>
                  <a:ext uri="{0D108BD9-81ED-4DB2-BD59-A6C34878D82A}">
                    <a16:rowId xmlns:a16="http://schemas.microsoft.com/office/drawing/2014/main" val="10002"/>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Section </a:t>
                      </a: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4(f) Resources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7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extLst>
                  <a:ext uri="{0D108BD9-81ED-4DB2-BD59-A6C34878D82A}">
                    <a16:rowId xmlns:a16="http://schemas.microsoft.com/office/drawing/2014/main" val="10003"/>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Habitat Assessment</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7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extLst>
                  <a:ext uri="{0D108BD9-81ED-4DB2-BD59-A6C34878D82A}">
                    <a16:rowId xmlns:a16="http://schemas.microsoft.com/office/drawing/2014/main" val="10004"/>
                  </a:ext>
                </a:extLst>
              </a:tr>
            </a:tbl>
          </a:graphicData>
        </a:graphic>
      </p:graphicFrame>
      <p:pic>
        <p:nvPicPr>
          <p:cNvPr id="9" name="Picture 8"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Tree>
    <p:extLst>
      <p:ext uri="{BB962C8B-B14F-4D97-AF65-F5344CB8AC3E}">
        <p14:creationId xmlns:p14="http://schemas.microsoft.com/office/powerpoint/2010/main" val="39839285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35214" y="218676"/>
            <a:ext cx="1109435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5B9BD5"/>
                </a:solidFill>
                <a:latin typeface="Helvetica"/>
                <a:cs typeface="Helvetica"/>
              </a:rPr>
              <a:t>Environmental Work Time Durations</a:t>
            </a:r>
            <a:endParaRPr lang="en-US" sz="4800" b="1" dirty="0">
              <a:latin typeface="Helvetica"/>
              <a:cs typeface="Helvetica"/>
            </a:endParaRPr>
          </a:p>
        </p:txBody>
      </p:sp>
      <p:graphicFrame>
        <p:nvGraphicFramePr>
          <p:cNvPr id="11" name="Table 10"/>
          <p:cNvGraphicFramePr>
            <a:graphicFrameLocks noGrp="1"/>
          </p:cNvGraphicFramePr>
          <p:nvPr>
            <p:extLst>
              <p:ext uri="{D42A27DB-BD31-4B8C-83A1-F6EECF244321}">
                <p14:modId xmlns:p14="http://schemas.microsoft.com/office/powerpoint/2010/main" val="1676132579"/>
              </p:ext>
            </p:extLst>
          </p:nvPr>
        </p:nvGraphicFramePr>
        <p:xfrm>
          <a:off x="447705" y="1598868"/>
          <a:ext cx="11164079" cy="4350358"/>
        </p:xfrm>
        <a:graphic>
          <a:graphicData uri="http://schemas.openxmlformats.org/drawingml/2006/table">
            <a:tbl>
              <a:tblPr firstRow="1" bandRow="1">
                <a:tableStyleId>{5C22544A-7EE6-4342-B048-85BDC9FD1C3A}</a:tableStyleId>
              </a:tblPr>
              <a:tblGrid>
                <a:gridCol w="4464537">
                  <a:extLst>
                    <a:ext uri="{9D8B030D-6E8A-4147-A177-3AD203B41FA5}">
                      <a16:colId xmlns:a16="http://schemas.microsoft.com/office/drawing/2014/main" val="20000"/>
                    </a:ext>
                  </a:extLst>
                </a:gridCol>
                <a:gridCol w="2978183">
                  <a:extLst>
                    <a:ext uri="{9D8B030D-6E8A-4147-A177-3AD203B41FA5}">
                      <a16:colId xmlns:a16="http://schemas.microsoft.com/office/drawing/2014/main" val="20001"/>
                    </a:ext>
                  </a:extLst>
                </a:gridCol>
                <a:gridCol w="3721359">
                  <a:extLst>
                    <a:ext uri="{9D8B030D-6E8A-4147-A177-3AD203B41FA5}">
                      <a16:colId xmlns:a16="http://schemas.microsoft.com/office/drawing/2014/main" val="20002"/>
                    </a:ext>
                  </a:extLst>
                </a:gridCol>
              </a:tblGrid>
              <a:tr h="760163">
                <a:tc>
                  <a:txBody>
                    <a:bodyPr/>
                    <a:lstStyle/>
                    <a:p>
                      <a:pPr algn="ctr"/>
                      <a:r>
                        <a:rPr lang="en-US" sz="2400" b="1" i="0" kern="1200" dirty="0" smtClean="0">
                          <a:solidFill>
                            <a:schemeClr val="lt1"/>
                          </a:solidFill>
                          <a:latin typeface="Helvetica"/>
                          <a:ea typeface="+mn-ea"/>
                          <a:cs typeface="Helvetica"/>
                        </a:rPr>
                        <a:t>Urban Federal Bridge Replacement CE I with RR</a:t>
                      </a:r>
                    </a:p>
                    <a:p>
                      <a:pPr algn="ctr"/>
                      <a:r>
                        <a:rPr lang="en-US" sz="2400" b="1" i="0" kern="1200" dirty="0" smtClean="0">
                          <a:solidFill>
                            <a:schemeClr val="lt1"/>
                          </a:solidFill>
                          <a:latin typeface="Helvetica"/>
                          <a:ea typeface="+mn-ea"/>
                          <a:cs typeface="Helvetica"/>
                        </a:rPr>
                        <a:t>–  Environmental Work Items</a:t>
                      </a:r>
                      <a:endParaRPr lang="en-US" sz="2400" b="1" i="0" dirty="0">
                        <a:latin typeface="Helvetica"/>
                        <a:cs typeface="Helvetica"/>
                      </a:endParaRPr>
                    </a:p>
                  </a:txBody>
                  <a:tcPr/>
                </a:tc>
                <a:tc>
                  <a:txBody>
                    <a:bodyPr/>
                    <a:lstStyle/>
                    <a:p>
                      <a:pPr algn="ctr"/>
                      <a:r>
                        <a:rPr lang="en-US" sz="2400" b="1" i="0" dirty="0">
                          <a:solidFill>
                            <a:schemeClr val="bg1"/>
                          </a:solidFill>
                          <a:latin typeface="Helvetica"/>
                          <a:cs typeface="Helvetica"/>
                        </a:rPr>
                        <a:t>Minimum (Urgent!) </a:t>
                      </a:r>
                      <a:r>
                        <a:rPr lang="en-US" sz="2400" b="1" i="0" dirty="0">
                          <a:solidFill>
                            <a:prstClr val="black"/>
                          </a:solidFill>
                          <a:latin typeface="Helvetica"/>
                          <a:cs typeface="Helvetica"/>
                        </a:rPr>
                        <a:t>	</a:t>
                      </a: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Average/Standard</a:t>
                      </a:r>
                      <a:endParaRPr lang="en-US" sz="2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0"/>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Environmental Issues &amp; Impacts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7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extLst>
                  <a:ext uri="{0D108BD9-81ED-4DB2-BD59-A6C34878D82A}">
                    <a16:rowId xmlns:a16="http://schemas.microsoft.com/office/drawing/2014/main" val="10001"/>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Finalize Section 106/ </a:t>
                      </a:r>
                      <a:endPar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endParaRPr>
                    </a:p>
                    <a:p>
                      <a:pPr algn="ct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Section 4(f)</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60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90 Days</a:t>
                      </a:r>
                      <a:endParaRPr lang="en-US" sz="2400" b="0" i="0" dirty="0">
                        <a:latin typeface="Helvetica"/>
                        <a:cs typeface="Helvetica"/>
                      </a:endParaRPr>
                    </a:p>
                  </a:txBody>
                  <a:tcPr/>
                </a:tc>
                <a:extLst>
                  <a:ext uri="{0D108BD9-81ED-4DB2-BD59-A6C34878D82A}">
                    <a16:rowId xmlns:a16="http://schemas.microsoft.com/office/drawing/2014/main" val="10002"/>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Phase I Archaeology</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90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180 Days</a:t>
                      </a:r>
                      <a:endParaRPr lang="en-US" sz="2400" b="0" i="0" dirty="0">
                        <a:latin typeface="Helvetica"/>
                        <a:cs typeface="Helvetica"/>
                      </a:endParaRPr>
                    </a:p>
                  </a:txBody>
                  <a:tcPr/>
                </a:tc>
                <a:extLst>
                  <a:ext uri="{0D108BD9-81ED-4DB2-BD59-A6C34878D82A}">
                    <a16:rowId xmlns:a16="http://schemas.microsoft.com/office/drawing/2014/main" val="10003"/>
                  </a:ext>
                </a:extLst>
              </a:tr>
              <a:tr h="757859">
                <a:tc>
                  <a:txBody>
                    <a:bodyPr/>
                    <a:lstStyle/>
                    <a:p>
                      <a:pPr algn="ctr"/>
                      <a:r>
                        <a:rPr lang="en-US" sz="2400" b="0" i="0" u="none" strike="noStrike" kern="1200" baseline="0" dirty="0">
                          <a:solidFill>
                            <a:schemeClr val="dk1"/>
                          </a:solidFill>
                          <a:latin typeface="Helvetica" panose="020B0604020202020204" pitchFamily="34" charset="0"/>
                          <a:ea typeface="+mn-ea"/>
                          <a:cs typeface="Helvetica" panose="020B0604020202020204" pitchFamily="34" charset="0"/>
                        </a:rPr>
                        <a:t>Environmental Justice</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45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90 Days</a:t>
                      </a:r>
                      <a:endParaRPr lang="en-US" sz="2400" b="0" i="0" dirty="0">
                        <a:latin typeface="Helvetica"/>
                        <a:cs typeface="Helvetica"/>
                      </a:endParaRPr>
                    </a:p>
                  </a:txBody>
                  <a:tcPr/>
                </a:tc>
                <a:extLst>
                  <a:ext uri="{0D108BD9-81ED-4DB2-BD59-A6C34878D82A}">
                    <a16:rowId xmlns:a16="http://schemas.microsoft.com/office/drawing/2014/main" val="10004"/>
                  </a:ext>
                </a:extLst>
              </a:tr>
            </a:tbl>
          </a:graphicData>
        </a:graphic>
      </p:graphicFrame>
      <p:pic>
        <p:nvPicPr>
          <p:cNvPr id="9" name="Picture 8"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Tree>
    <p:extLst>
      <p:ext uri="{BB962C8B-B14F-4D97-AF65-F5344CB8AC3E}">
        <p14:creationId xmlns:p14="http://schemas.microsoft.com/office/powerpoint/2010/main" val="16967655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535214" y="374196"/>
            <a:ext cx="11094357" cy="1325563"/>
          </a:xfrm>
        </p:spPr>
        <p:txBody>
          <a:bodyPr>
            <a:noAutofit/>
          </a:bodyPr>
          <a:lstStyle/>
          <a:p>
            <a:r>
              <a:rPr lang="en-US" sz="3400" b="1" dirty="0">
                <a:solidFill>
                  <a:srgbClr val="5B9BD5"/>
                </a:solidFill>
                <a:latin typeface="Helvetica"/>
                <a:cs typeface="Helvetica"/>
              </a:rPr>
              <a:t>“Standard” Urban Federal Bridge Replacement CE I</a:t>
            </a:r>
            <a:r>
              <a:rPr lang="en-US" sz="3400" b="1" dirty="0">
                <a:latin typeface="Helvetica"/>
                <a:cs typeface="Helvetica"/>
              </a:rPr>
              <a:t/>
            </a:r>
            <a:br>
              <a:rPr lang="en-US" sz="3400" b="1" dirty="0">
                <a:latin typeface="Helvetica"/>
                <a:cs typeface="Helvetica"/>
              </a:rPr>
            </a:br>
            <a:endParaRPr lang="en-US" sz="3400" b="1" dirty="0">
              <a:latin typeface="Helvetica"/>
              <a:cs typeface="Helvetica"/>
            </a:endParaRPr>
          </a:p>
        </p:txBody>
      </p:sp>
      <p:sp>
        <p:nvSpPr>
          <p:cNvPr id="11" name="Rectangle 10"/>
          <p:cNvSpPr/>
          <p:nvPr/>
        </p:nvSpPr>
        <p:spPr>
          <a:xfrm>
            <a:off x="11691561" y="0"/>
            <a:ext cx="500439"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0634793" y="1603829"/>
            <a:ext cx="1052164" cy="477338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
        <p:nvSpPr>
          <p:cNvPr id="13" name="Rectangle 12"/>
          <p:cNvSpPr/>
          <p:nvPr/>
        </p:nvSpPr>
        <p:spPr>
          <a:xfrm>
            <a:off x="11684000" y="0"/>
            <a:ext cx="508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Urban Federal Bridge Replacement CE 1 July Final 1.0 Divided Phases.pdf"/>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5142" y="1480900"/>
            <a:ext cx="14866162" cy="5145980"/>
          </a:xfrm>
          <a:prstGeom prst="rect">
            <a:avLst/>
          </a:prstGeom>
        </p:spPr>
      </p:pic>
      <p:sp>
        <p:nvSpPr>
          <p:cNvPr id="8" name="Rectangle 7"/>
          <p:cNvSpPr/>
          <p:nvPr/>
        </p:nvSpPr>
        <p:spPr>
          <a:xfrm>
            <a:off x="449236" y="1598400"/>
            <a:ext cx="2410323" cy="478656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8348" y="0"/>
            <a:ext cx="508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760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35214" y="218676"/>
            <a:ext cx="1109435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5B9BD5"/>
                </a:solidFill>
                <a:latin typeface="Helvetica"/>
                <a:cs typeface="Helvetica"/>
              </a:rPr>
              <a:t>Environmental Work Time Durations</a:t>
            </a:r>
            <a:endParaRPr lang="en-US" sz="4800" b="1" dirty="0">
              <a:latin typeface="Helvetica"/>
              <a:cs typeface="Helvetica"/>
            </a:endParaRPr>
          </a:p>
        </p:txBody>
      </p:sp>
      <p:graphicFrame>
        <p:nvGraphicFramePr>
          <p:cNvPr id="11" name="Table 10"/>
          <p:cNvGraphicFramePr>
            <a:graphicFrameLocks noGrp="1"/>
          </p:cNvGraphicFramePr>
          <p:nvPr>
            <p:extLst>
              <p:ext uri="{D42A27DB-BD31-4B8C-83A1-F6EECF244321}">
                <p14:modId xmlns:p14="http://schemas.microsoft.com/office/powerpoint/2010/main" val="375709715"/>
              </p:ext>
            </p:extLst>
          </p:nvPr>
        </p:nvGraphicFramePr>
        <p:xfrm>
          <a:off x="447705" y="1598868"/>
          <a:ext cx="11164079" cy="3786718"/>
        </p:xfrm>
        <a:graphic>
          <a:graphicData uri="http://schemas.openxmlformats.org/drawingml/2006/table">
            <a:tbl>
              <a:tblPr firstRow="1" bandRow="1">
                <a:tableStyleId>{5C22544A-7EE6-4342-B048-85BDC9FD1C3A}</a:tableStyleId>
              </a:tblPr>
              <a:tblGrid>
                <a:gridCol w="4422007">
                  <a:extLst>
                    <a:ext uri="{9D8B030D-6E8A-4147-A177-3AD203B41FA5}">
                      <a16:colId xmlns:a16="http://schemas.microsoft.com/office/drawing/2014/main" val="20000"/>
                    </a:ext>
                  </a:extLst>
                </a:gridCol>
                <a:gridCol w="3020713">
                  <a:extLst>
                    <a:ext uri="{9D8B030D-6E8A-4147-A177-3AD203B41FA5}">
                      <a16:colId xmlns:a16="http://schemas.microsoft.com/office/drawing/2014/main" val="20001"/>
                    </a:ext>
                  </a:extLst>
                </a:gridCol>
                <a:gridCol w="3721359">
                  <a:extLst>
                    <a:ext uri="{9D8B030D-6E8A-4147-A177-3AD203B41FA5}">
                      <a16:colId xmlns:a16="http://schemas.microsoft.com/office/drawing/2014/main" val="20002"/>
                    </a:ext>
                  </a:extLst>
                </a:gridCol>
              </a:tblGrid>
              <a:tr h="760163">
                <a:tc>
                  <a:txBody>
                    <a:bodyPr/>
                    <a:lstStyle/>
                    <a:p>
                      <a:pPr algn="ctr"/>
                      <a:r>
                        <a:rPr lang="en-US" sz="2400" b="1" i="0" kern="1200" dirty="0" smtClean="0">
                          <a:solidFill>
                            <a:schemeClr val="lt1"/>
                          </a:solidFill>
                          <a:latin typeface="Helvetica"/>
                          <a:ea typeface="+mn-ea"/>
                          <a:cs typeface="Helvetica"/>
                        </a:rPr>
                        <a:t>Urban Federal Bridge Replacement CE I with RR</a:t>
                      </a:r>
                    </a:p>
                    <a:p>
                      <a:pPr algn="ctr"/>
                      <a:r>
                        <a:rPr lang="en-US" sz="2400" b="1" i="0" kern="1200" dirty="0" smtClean="0">
                          <a:solidFill>
                            <a:schemeClr val="lt1"/>
                          </a:solidFill>
                          <a:latin typeface="Helvetica"/>
                          <a:ea typeface="+mn-ea"/>
                          <a:cs typeface="Helvetica"/>
                        </a:rPr>
                        <a:t>–  Environmental Work Items</a:t>
                      </a:r>
                      <a:endParaRPr lang="en-US" sz="2400" b="1" i="0" dirty="0">
                        <a:latin typeface="Helvetica"/>
                        <a:cs typeface="Helvetica"/>
                      </a:endParaRPr>
                    </a:p>
                  </a:txBody>
                  <a:tcPr/>
                </a:tc>
                <a:tc>
                  <a:txBody>
                    <a:bodyPr/>
                    <a:lstStyle/>
                    <a:p>
                      <a:pPr algn="ctr"/>
                      <a:r>
                        <a:rPr lang="en-US" sz="2400" b="1" i="0" dirty="0">
                          <a:solidFill>
                            <a:schemeClr val="bg1"/>
                          </a:solidFill>
                          <a:latin typeface="Helvetica"/>
                          <a:cs typeface="Helvetica"/>
                        </a:rPr>
                        <a:t>Minimum (Urgent!) </a:t>
                      </a:r>
                      <a:r>
                        <a:rPr lang="en-US" sz="2400" b="1" i="0" dirty="0">
                          <a:solidFill>
                            <a:prstClr val="black"/>
                          </a:solidFill>
                          <a:latin typeface="Helvetica"/>
                          <a:cs typeface="Helvetica"/>
                        </a:rPr>
                        <a:t>	</a:t>
                      </a: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Average/Standard</a:t>
                      </a:r>
                      <a:endParaRPr lang="en-US" sz="2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0"/>
                  </a:ext>
                </a:extLst>
              </a:tr>
              <a:tr h="595692">
                <a:tc>
                  <a:txBody>
                    <a:bodyPr/>
                    <a:lstStyle/>
                    <a:p>
                      <a:pPr algn="ct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 Biological Assessment</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90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150 Days</a:t>
                      </a:r>
                      <a:endParaRPr lang="en-US" sz="2400" b="0" i="0" dirty="0">
                        <a:latin typeface="Helvetica"/>
                        <a:cs typeface="Helvetica"/>
                      </a:endParaRPr>
                    </a:p>
                  </a:txBody>
                  <a:tcPr/>
                </a:tc>
                <a:extLst>
                  <a:ext uri="{0D108BD9-81ED-4DB2-BD59-A6C34878D82A}">
                    <a16:rowId xmlns:a16="http://schemas.microsoft.com/office/drawing/2014/main" val="10001"/>
                  </a:ext>
                </a:extLst>
              </a:tr>
              <a:tr h="640473">
                <a:tc>
                  <a:txBody>
                    <a:bodyPr/>
                    <a:lstStyle/>
                    <a:p>
                      <a:pPr algn="ct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Phase I,II,III Archaeology</a:t>
                      </a:r>
                      <a:endParaRPr lang="en-US" sz="24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120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180 Days</a:t>
                      </a:r>
                      <a:endParaRPr lang="en-US" sz="2400" b="0" i="0" dirty="0">
                        <a:latin typeface="Helvetica"/>
                        <a:cs typeface="Helvetica"/>
                      </a:endParaRPr>
                    </a:p>
                  </a:txBody>
                  <a:tcPr/>
                </a:tc>
                <a:extLst>
                  <a:ext uri="{0D108BD9-81ED-4DB2-BD59-A6C34878D82A}">
                    <a16:rowId xmlns:a16="http://schemas.microsoft.com/office/drawing/2014/main" val="10002"/>
                  </a:ext>
                </a:extLst>
              </a:tr>
              <a:tr h="603974">
                <a:tc>
                  <a:txBody>
                    <a:bodyPr/>
                    <a:lstStyle/>
                    <a:p>
                      <a:pPr algn="ct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Phase II </a:t>
                      </a:r>
                      <a:r>
                        <a:rPr lang="en-US" sz="2400" b="0" i="0" u="none" strike="noStrike" kern="1200" baseline="0" dirty="0" err="1" smtClean="0">
                          <a:solidFill>
                            <a:schemeClr val="dk1"/>
                          </a:solidFill>
                          <a:latin typeface="Helvetica" panose="020B0604020202020204" pitchFamily="34" charset="0"/>
                          <a:ea typeface="+mn-ea"/>
                          <a:cs typeface="Helvetica" panose="020B0604020202020204" pitchFamily="34" charset="0"/>
                        </a:rPr>
                        <a:t>HazMat</a:t>
                      </a: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/Asbestos</a:t>
                      </a:r>
                      <a:endParaRPr lang="en-US" sz="24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120 Days</a:t>
                      </a:r>
                      <a:endParaRPr lang="en-US" sz="2400" b="0" i="0" dirty="0">
                        <a:latin typeface="Helvetica"/>
                        <a:cs typeface="Helvetica"/>
                      </a:endParaRPr>
                    </a:p>
                  </a:txBody>
                  <a:tcPr/>
                </a:tc>
                <a:extLst>
                  <a:ext uri="{0D108BD9-81ED-4DB2-BD59-A6C34878D82A}">
                    <a16:rowId xmlns:a16="http://schemas.microsoft.com/office/drawing/2014/main" val="10003"/>
                  </a:ext>
                </a:extLst>
              </a:tr>
              <a:tr h="757859">
                <a:tc>
                  <a:txBody>
                    <a:bodyPr/>
                    <a:lstStyle/>
                    <a:p>
                      <a:pPr algn="ctr"/>
                      <a:r>
                        <a:rPr lang="en-US" sz="2400" b="0" i="0" u="none" strike="noStrike" kern="1200" baseline="0" dirty="0" smtClean="0">
                          <a:solidFill>
                            <a:schemeClr val="dk1"/>
                          </a:solidFill>
                          <a:latin typeface="Helvetica" panose="020B0604020202020204" pitchFamily="34" charset="0"/>
                          <a:ea typeface="+mn-ea"/>
                          <a:cs typeface="Helvetica" panose="020B0604020202020204" pitchFamily="34" charset="0"/>
                        </a:rPr>
                        <a:t>Removal of Improvements</a:t>
                      </a:r>
                    </a:p>
                  </a:txBody>
                  <a:tcPr/>
                </a:tc>
                <a:tc>
                  <a:txBody>
                    <a:bodyPr/>
                    <a:lstStyle/>
                    <a:p>
                      <a:pPr algn="ctr"/>
                      <a:r>
                        <a:rPr lang="en-US" sz="2400" b="0" i="0" kern="1200" dirty="0" smtClean="0">
                          <a:solidFill>
                            <a:schemeClr val="dk1"/>
                          </a:solidFill>
                          <a:latin typeface="Helvetica"/>
                          <a:ea typeface="+mn-ea"/>
                          <a:cs typeface="Helvetica"/>
                        </a:rPr>
                        <a:t>7 Days</a:t>
                      </a:r>
                      <a:endParaRPr lang="en-US" sz="2400" b="0" i="0" dirty="0">
                        <a:latin typeface="Helvetica"/>
                        <a:cs typeface="Helvetica"/>
                      </a:endParaRPr>
                    </a:p>
                  </a:txBody>
                  <a:tcPr/>
                </a:tc>
                <a:tc>
                  <a:txBody>
                    <a:bodyPr/>
                    <a:lstStyle/>
                    <a:p>
                      <a:pPr algn="ctr"/>
                      <a:r>
                        <a:rPr lang="en-US" sz="2400" b="0" i="0" kern="1200" dirty="0" smtClean="0">
                          <a:solidFill>
                            <a:schemeClr val="dk1"/>
                          </a:solidFill>
                          <a:latin typeface="Helvetica"/>
                          <a:ea typeface="+mn-ea"/>
                          <a:cs typeface="Helvetica"/>
                        </a:rPr>
                        <a:t>30 Days</a:t>
                      </a:r>
                      <a:endParaRPr lang="en-US" sz="2400" b="0" i="0" dirty="0">
                        <a:latin typeface="Helvetica"/>
                        <a:cs typeface="Helvetica"/>
                      </a:endParaRPr>
                    </a:p>
                  </a:txBody>
                  <a:tcPr/>
                </a:tc>
                <a:extLst>
                  <a:ext uri="{0D108BD9-81ED-4DB2-BD59-A6C34878D82A}">
                    <a16:rowId xmlns:a16="http://schemas.microsoft.com/office/drawing/2014/main" val="10004"/>
                  </a:ext>
                </a:extLst>
              </a:tr>
            </a:tbl>
          </a:graphicData>
        </a:graphic>
      </p:graphicFrame>
      <p:pic>
        <p:nvPicPr>
          <p:cNvPr id="9" name="Picture 8"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spTree>
    <p:extLst>
      <p:ext uri="{BB962C8B-B14F-4D97-AF65-F5344CB8AC3E}">
        <p14:creationId xmlns:p14="http://schemas.microsoft.com/office/powerpoint/2010/main" val="38845834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3916" y="354866"/>
            <a:ext cx="11232130" cy="1008564"/>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2502732"/>
            <a:ext cx="11232130" cy="38848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2689503"/>
            <a:ext cx="10515600" cy="3487460"/>
          </a:xfrm>
        </p:spPr>
        <p:txBody>
          <a:bodyPr>
            <a:normAutofit/>
          </a:bodyPr>
          <a:lstStyle/>
          <a:p>
            <a:pPr marL="0" indent="0">
              <a:lnSpc>
                <a:spcPct val="100000"/>
              </a:lnSpc>
              <a:buNone/>
            </a:pPr>
            <a:r>
              <a:rPr lang="en-US" sz="3700" dirty="0">
                <a:latin typeface="Helvetica Light"/>
                <a:cs typeface="Helvetica Light"/>
              </a:rPr>
              <a:t>Identify typical KYTC highway projects and phases. Create several high-level CPM templates for these typical projects and common project phases.</a:t>
            </a:r>
          </a:p>
        </p:txBody>
      </p:sp>
      <p:pic>
        <p:nvPicPr>
          <p:cNvPr id="13" name="Picture 12"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4" name="Rectangle 13"/>
          <p:cNvSpPr/>
          <p:nvPr/>
        </p:nvSpPr>
        <p:spPr>
          <a:xfrm>
            <a:off x="374729" y="1395285"/>
            <a:ext cx="2379998" cy="1015663"/>
          </a:xfrm>
          <a:prstGeom prst="rect">
            <a:avLst/>
          </a:prstGeom>
        </p:spPr>
        <p:txBody>
          <a:bodyPr wrap="square">
            <a:spAutoFit/>
          </a:bodyPr>
          <a:lstStyle/>
          <a:p>
            <a:r>
              <a:rPr lang="en-US" sz="6000" b="1" dirty="0">
                <a:solidFill>
                  <a:schemeClr val="accent5"/>
                </a:solidFill>
                <a:latin typeface="Helvetica"/>
                <a:cs typeface="Helvetica"/>
              </a:rPr>
              <a:t>TASK</a:t>
            </a:r>
          </a:p>
        </p:txBody>
      </p:sp>
      <p:sp>
        <p:nvSpPr>
          <p:cNvPr id="15" name="Oval 14"/>
          <p:cNvSpPr/>
          <p:nvPr/>
        </p:nvSpPr>
        <p:spPr>
          <a:xfrm>
            <a:off x="2521271" y="1512849"/>
            <a:ext cx="812410" cy="812410"/>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628186" y="1388942"/>
            <a:ext cx="733509" cy="1015663"/>
          </a:xfrm>
          <a:prstGeom prst="rect">
            <a:avLst/>
          </a:prstGeom>
        </p:spPr>
        <p:txBody>
          <a:bodyPr wrap="square">
            <a:spAutoFit/>
          </a:bodyPr>
          <a:lstStyle/>
          <a:p>
            <a:r>
              <a:rPr lang="en-US" sz="6000" b="1" dirty="0">
                <a:latin typeface="Helvetica"/>
                <a:cs typeface="Helvetica"/>
              </a:rPr>
              <a:t>2</a:t>
            </a:r>
          </a:p>
        </p:txBody>
      </p:sp>
      <p:sp>
        <p:nvSpPr>
          <p:cNvPr id="19" name="Title 1"/>
          <p:cNvSpPr>
            <a:spLocks noGrp="1"/>
          </p:cNvSpPr>
          <p:nvPr>
            <p:ph type="title"/>
          </p:nvPr>
        </p:nvSpPr>
        <p:spPr>
          <a:xfrm>
            <a:off x="539381" y="784402"/>
            <a:ext cx="11105175" cy="708808"/>
          </a:xfrm>
        </p:spPr>
        <p:txBody>
          <a:bodyPr>
            <a:normAutofit fontScale="90000"/>
          </a:bodyPr>
          <a:lstStyle/>
          <a:p>
            <a:pPr algn="ctr"/>
            <a:r>
              <a:rPr lang="en-US" sz="3900" b="1" dirty="0">
                <a:solidFill>
                  <a:srgbClr val="9DC3E6"/>
                </a:solidFill>
                <a:latin typeface="Helvetica"/>
                <a:cs typeface="Helvetica"/>
              </a:rPr>
              <a:t>Critical Path Method for KYTC Project Development </a:t>
            </a:r>
            <a:r>
              <a:rPr lang="en-US" dirty="0">
                <a:solidFill>
                  <a:srgbClr val="9DC3E6"/>
                </a:solidFill>
              </a:rPr>
              <a:t/>
            </a:r>
            <a:br>
              <a:rPr lang="en-US" dirty="0">
                <a:solidFill>
                  <a:srgbClr val="9DC3E6"/>
                </a:solidFill>
              </a:rPr>
            </a:br>
            <a:endParaRPr lang="en-US" dirty="0">
              <a:solidFill>
                <a:srgbClr val="9DC3E6"/>
              </a:solidFill>
            </a:endParaRPr>
          </a:p>
        </p:txBody>
      </p:sp>
    </p:spTree>
    <p:extLst>
      <p:ext uri="{BB962C8B-B14F-4D97-AF65-F5344CB8AC3E}">
        <p14:creationId xmlns:p14="http://schemas.microsoft.com/office/powerpoint/2010/main" val="11888427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548821" y="154437"/>
            <a:ext cx="1109435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5B9BD5"/>
                </a:solidFill>
                <a:latin typeface="Helvetica"/>
                <a:cs typeface="Helvetica"/>
              </a:rPr>
              <a:t>Project Time Durations: </a:t>
            </a:r>
            <a:r>
              <a:rPr lang="en-US" sz="3200" b="1" dirty="0">
                <a:solidFill>
                  <a:srgbClr val="5B9BD5"/>
                </a:solidFill>
                <a:latin typeface="Helvetica"/>
                <a:cs typeface="Helvetica"/>
              </a:rPr>
              <a:t>Minimum (Urgent!) </a:t>
            </a:r>
            <a:endParaRPr lang="en-US" sz="4800" b="1" dirty="0">
              <a:latin typeface="Helvetica"/>
              <a:cs typeface="Helvetica"/>
            </a:endParaRPr>
          </a:p>
        </p:txBody>
      </p:sp>
      <p:graphicFrame>
        <p:nvGraphicFramePr>
          <p:cNvPr id="10" name="Table 9"/>
          <p:cNvGraphicFramePr>
            <a:graphicFrameLocks noGrp="1"/>
          </p:cNvGraphicFramePr>
          <p:nvPr>
            <p:extLst>
              <p:ext uri="{D42A27DB-BD31-4B8C-83A1-F6EECF244321}">
                <p14:modId xmlns:p14="http://schemas.microsoft.com/office/powerpoint/2010/main" val="2167817037"/>
              </p:ext>
            </p:extLst>
          </p:nvPr>
        </p:nvGraphicFramePr>
        <p:xfrm>
          <a:off x="465979" y="1598869"/>
          <a:ext cx="11210929" cy="4480560"/>
        </p:xfrm>
        <a:graphic>
          <a:graphicData uri="http://schemas.openxmlformats.org/drawingml/2006/table">
            <a:tbl>
              <a:tblPr firstRow="1" bandRow="1">
                <a:tableStyleId>{5C22544A-7EE6-4342-B048-85BDC9FD1C3A}</a:tableStyleId>
              </a:tblPr>
              <a:tblGrid>
                <a:gridCol w="3242747">
                  <a:extLst>
                    <a:ext uri="{9D8B030D-6E8A-4147-A177-3AD203B41FA5}">
                      <a16:colId xmlns:a16="http://schemas.microsoft.com/office/drawing/2014/main" val="20000"/>
                    </a:ext>
                  </a:extLst>
                </a:gridCol>
                <a:gridCol w="2590474">
                  <a:extLst>
                    <a:ext uri="{9D8B030D-6E8A-4147-A177-3AD203B41FA5}">
                      <a16:colId xmlns:a16="http://schemas.microsoft.com/office/drawing/2014/main" val="20001"/>
                    </a:ext>
                  </a:extLst>
                </a:gridCol>
                <a:gridCol w="2574976">
                  <a:extLst>
                    <a:ext uri="{9D8B030D-6E8A-4147-A177-3AD203B41FA5}">
                      <a16:colId xmlns:a16="http://schemas.microsoft.com/office/drawing/2014/main" val="20002"/>
                    </a:ext>
                  </a:extLst>
                </a:gridCol>
                <a:gridCol w="2802732">
                  <a:extLst>
                    <a:ext uri="{9D8B030D-6E8A-4147-A177-3AD203B41FA5}">
                      <a16:colId xmlns:a16="http://schemas.microsoft.com/office/drawing/2014/main" val="20003"/>
                    </a:ext>
                  </a:extLst>
                </a:gridCol>
              </a:tblGrid>
              <a:tr h="760162">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Urban Federal Bridge Replacement CE I with RR</a:t>
                      </a:r>
                      <a:endParaRPr lang="en-US" sz="2400" b="1" i="0" dirty="0">
                        <a:latin typeface="Helvetica" panose="020B0604020202020204" pitchFamily="34" charset="0"/>
                        <a:cs typeface="Helvetica" panose="020B0604020202020204" pitchFamily="34" charset="0"/>
                      </a:endParaRPr>
                    </a:p>
                  </a:txBody>
                  <a:tcPr/>
                </a:tc>
                <a:tc>
                  <a:txBody>
                    <a:bodyPr/>
                    <a:lstStyle/>
                    <a:p>
                      <a:pPr algn="ctr"/>
                      <a:r>
                        <a:rPr lang="en-US" sz="2400" b="1" i="0" dirty="0">
                          <a:solidFill>
                            <a:schemeClr val="bg1"/>
                          </a:solidFill>
                          <a:latin typeface="Helvetica" panose="020B0604020202020204" pitchFamily="34" charset="0"/>
                          <a:cs typeface="Helvetica" panose="020B0604020202020204" pitchFamily="34" charset="0"/>
                        </a:rPr>
                        <a:t>Phase I</a:t>
                      </a:r>
                      <a:r>
                        <a:rPr lang="en-US" sz="2400" b="1" i="0" dirty="0">
                          <a:solidFill>
                            <a:prstClr val="black"/>
                          </a:solidFill>
                          <a:latin typeface="Helvetica" panose="020B0604020202020204" pitchFamily="34" charset="0"/>
                          <a:cs typeface="Helvetica" panose="020B0604020202020204" pitchFamily="34" charset="0"/>
                        </a:rPr>
                        <a:t>		</a:t>
                      </a: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Phase II</a:t>
                      </a:r>
                      <a:endParaRPr lang="en-US" sz="2400" dirty="0">
                        <a:latin typeface="Helvetica" panose="020B0604020202020204" pitchFamily="34" charset="0"/>
                        <a:cs typeface="Helvetica" panose="020B0604020202020204" pitchFamily="34" charset="0"/>
                      </a:endParaRP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Total</a:t>
                      </a:r>
                      <a:endParaRPr lang="en-US" sz="2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0"/>
                  </a:ext>
                </a:extLst>
              </a:tr>
              <a:tr h="757859">
                <a:tc>
                  <a:txBody>
                    <a:bodyPr/>
                    <a:lstStyle/>
                    <a:p>
                      <a:pPr algn="ctr"/>
                      <a:r>
                        <a:rPr lang="en-US" sz="2400" b="0" i="0" dirty="0" smtClean="0">
                          <a:solidFill>
                            <a:prstClr val="black"/>
                          </a:solidFill>
                          <a:latin typeface="Helvetica" panose="020B0604020202020204" pitchFamily="34" charset="0"/>
                          <a:cs typeface="Helvetica" panose="020B0604020202020204" pitchFamily="34" charset="0"/>
                        </a:rPr>
                        <a:t>Acceptance</a:t>
                      </a:r>
                      <a:r>
                        <a:rPr lang="en-US" sz="2400" b="0" i="0" dirty="0">
                          <a:solidFill>
                            <a:prstClr val="black"/>
                          </a:solidFill>
                          <a:latin typeface="Helvetica" panose="020B0604020202020204" pitchFamily="34" charset="0"/>
                          <a:cs typeface="Helvetica" panose="020B0604020202020204" pitchFamily="34" charset="0"/>
                        </a:rPr>
                        <a:t>, No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1 years </a:t>
                      </a:r>
                      <a:r>
                        <a:rPr lang="en-US" sz="2400" b="0" i="0" kern="1200" dirty="0" smtClean="0">
                          <a:solidFill>
                            <a:schemeClr val="dk1"/>
                          </a:solidFill>
                          <a:latin typeface="Helvetica" panose="020B0604020202020204" pitchFamily="34" charset="0"/>
                          <a:ea typeface="+mn-ea"/>
                          <a:cs typeface="Helvetica" panose="020B0604020202020204" pitchFamily="34" charset="0"/>
                        </a:rPr>
                        <a:t>5 months </a:t>
                      </a:r>
                      <a:r>
                        <a:rPr lang="en-US" sz="2400" b="0" i="0" kern="1200" dirty="0">
                          <a:solidFill>
                            <a:schemeClr val="dk1"/>
                          </a:solidFill>
                          <a:latin typeface="Helvetica" panose="020B0604020202020204" pitchFamily="34" charset="0"/>
                          <a:ea typeface="+mn-ea"/>
                          <a:cs typeface="Helvetica" panose="020B0604020202020204" pitchFamily="34" charset="0"/>
                        </a:rPr>
                        <a:t>6 day</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1 years 9 months </a:t>
                      </a:r>
                      <a:endParaRPr lang="en-US" sz="2400" b="0" i="0" kern="1200" dirty="0" smtClean="0">
                        <a:solidFill>
                          <a:schemeClr val="dk1"/>
                        </a:solidFill>
                        <a:latin typeface="Helvetica" panose="020B0604020202020204" pitchFamily="34" charset="0"/>
                        <a:ea typeface="+mn-ea"/>
                        <a:cs typeface="Helvetica" panose="020B0604020202020204" pitchFamily="34" charset="0"/>
                      </a:endParaRPr>
                    </a:p>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1 </a:t>
                      </a:r>
                      <a:r>
                        <a:rPr lang="en-US" sz="2400" b="0" i="0" kern="1200" dirty="0">
                          <a:solidFill>
                            <a:schemeClr val="dk1"/>
                          </a:solidFill>
                          <a:latin typeface="Helvetica" panose="020B0604020202020204" pitchFamily="34" charset="0"/>
                          <a:ea typeface="+mn-ea"/>
                          <a:cs typeface="Helvetica" panose="020B0604020202020204" pitchFamily="34" charset="0"/>
                        </a:rPr>
                        <a:t>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2 months </a:t>
                      </a:r>
                      <a:endParaRPr lang="en-US" sz="2400" b="0" i="0" kern="1200" dirty="0" smtClean="0">
                        <a:solidFill>
                          <a:schemeClr val="dk1"/>
                        </a:solidFill>
                        <a:latin typeface="Helvetica" panose="020B0604020202020204" pitchFamily="34" charset="0"/>
                        <a:ea typeface="+mn-ea"/>
                        <a:cs typeface="Helvetica" panose="020B0604020202020204" pitchFamily="34" charset="0"/>
                      </a:endParaRPr>
                    </a:p>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8 </a:t>
                      </a:r>
                      <a:r>
                        <a:rPr lang="en-US" sz="2400" b="0" i="0" kern="1200" dirty="0">
                          <a:solidFill>
                            <a:schemeClr val="dk1"/>
                          </a:solidFill>
                          <a:latin typeface="Helvetica" panose="020B0604020202020204" pitchFamily="34" charset="0"/>
                          <a:ea typeface="+mn-ea"/>
                          <a:cs typeface="Helvetica" panose="020B0604020202020204" pitchFamily="34" charset="0"/>
                        </a:rPr>
                        <a:t>days</a:t>
                      </a:r>
                      <a:endParaRPr lang="en-US" sz="2400" b="0" i="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1"/>
                  </a:ext>
                </a:extLst>
              </a:tr>
              <a:tr h="757859">
                <a:tc>
                  <a:txBody>
                    <a:bodyPr/>
                    <a:lstStyle/>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Acceptance</a:t>
                      </a:r>
                      <a:r>
                        <a:rPr lang="en-US" sz="2400" b="0" i="0" kern="1200" dirty="0">
                          <a:solidFill>
                            <a:schemeClr val="dk1"/>
                          </a:solidFill>
                          <a:latin typeface="Helvetica" panose="020B0604020202020204" pitchFamily="34" charset="0"/>
                          <a:ea typeface="+mn-ea"/>
                          <a:cs typeface="Helvetica" panose="020B0604020202020204" pitchFamily="34" charset="0"/>
                        </a:rPr>
                        <a:t>,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1 years 5 months 6 day</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2 years 0 months 1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6 months </a:t>
                      </a:r>
                      <a:endParaRPr lang="en-US" sz="2400" b="0" i="0" kern="1200" dirty="0" smtClean="0">
                        <a:solidFill>
                          <a:schemeClr val="dk1"/>
                        </a:solidFill>
                        <a:latin typeface="Helvetica" panose="020B0604020202020204" pitchFamily="34" charset="0"/>
                        <a:ea typeface="+mn-ea"/>
                        <a:cs typeface="Helvetica" panose="020B0604020202020204" pitchFamily="34" charset="0"/>
                      </a:endParaRPr>
                    </a:p>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6 </a:t>
                      </a:r>
                      <a:r>
                        <a:rPr lang="en-US" sz="2400" b="0" i="0" kern="1200" dirty="0">
                          <a:solidFill>
                            <a:schemeClr val="dk1"/>
                          </a:solidFill>
                          <a:latin typeface="Helvetica" panose="020B0604020202020204" pitchFamily="34" charset="0"/>
                          <a:ea typeface="+mn-ea"/>
                          <a:cs typeface="Helvetica" panose="020B0604020202020204" pitchFamily="34" charset="0"/>
                        </a:rPr>
                        <a:t>days</a:t>
                      </a:r>
                      <a:endParaRPr lang="en-US" sz="2400" b="0" i="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2"/>
                  </a:ext>
                </a:extLst>
              </a:tr>
              <a:tr h="757859">
                <a:tc>
                  <a:txBody>
                    <a:bodyPr/>
                    <a:lstStyle/>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Condemnation</a:t>
                      </a:r>
                      <a:r>
                        <a:rPr lang="en-US" sz="2400" b="0" i="0" kern="1200" dirty="0">
                          <a:solidFill>
                            <a:schemeClr val="dk1"/>
                          </a:solidFill>
                          <a:latin typeface="Helvetica" panose="020B0604020202020204" pitchFamily="34" charset="0"/>
                          <a:ea typeface="+mn-ea"/>
                          <a:cs typeface="Helvetica" panose="020B0604020202020204" pitchFamily="34" charset="0"/>
                        </a:rPr>
                        <a:t>, No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1 years 5 months 6 day</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2 years 0 months 13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5 months 20 </a:t>
                      </a:r>
                      <a:r>
                        <a:rPr lang="en-US" sz="2400" b="0" i="0" kern="1200" dirty="0" smtClean="0">
                          <a:solidFill>
                            <a:schemeClr val="dk1"/>
                          </a:solidFill>
                          <a:latin typeface="Helvetica" panose="020B0604020202020204" pitchFamily="34" charset="0"/>
                          <a:ea typeface="+mn-ea"/>
                          <a:cs typeface="Helvetica" panose="020B0604020202020204" pitchFamily="34" charset="0"/>
                        </a:rPr>
                        <a:t>days</a:t>
                      </a:r>
                      <a:endParaRPr lang="en-US" sz="2400" b="0" i="0" kern="1200" dirty="0">
                        <a:solidFill>
                          <a:schemeClr val="dk1"/>
                        </a:solidFill>
                        <a:latin typeface="Helvetica" panose="020B0604020202020204" pitchFamily="34" charset="0"/>
                        <a:ea typeface="+mn-ea"/>
                        <a:cs typeface="Helvetica" panose="020B0604020202020204" pitchFamily="34" charset="0"/>
                      </a:endParaRPr>
                    </a:p>
                  </a:txBody>
                  <a:tcPr/>
                </a:tc>
                <a:extLst>
                  <a:ext uri="{0D108BD9-81ED-4DB2-BD59-A6C34878D82A}">
                    <a16:rowId xmlns:a16="http://schemas.microsoft.com/office/drawing/2014/main" val="10003"/>
                  </a:ext>
                </a:extLst>
              </a:tr>
              <a:tr h="757859">
                <a:tc>
                  <a:txBody>
                    <a:bodyPr/>
                    <a:lstStyle/>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Condemnation</a:t>
                      </a:r>
                      <a:r>
                        <a:rPr lang="en-US" sz="2400" b="0" i="0" kern="1200" dirty="0">
                          <a:solidFill>
                            <a:schemeClr val="dk1"/>
                          </a:solidFill>
                          <a:latin typeface="Helvetica" panose="020B0604020202020204" pitchFamily="34" charset="0"/>
                          <a:ea typeface="+mn-ea"/>
                          <a:cs typeface="Helvetica" panose="020B0604020202020204" pitchFamily="34" charset="0"/>
                        </a:rPr>
                        <a:t>,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1 years 5 months 6 day</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2 years 4 months 13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9 months 18 days</a:t>
                      </a:r>
                      <a:endParaRPr lang="en-US" sz="2400" b="0" i="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9" name="Picture 8"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67173" y="5618760"/>
            <a:ext cx="809735" cy="768810"/>
          </a:xfrm>
          <a:prstGeom prst="rect">
            <a:avLst/>
          </a:prstGeom>
        </p:spPr>
      </p:pic>
    </p:spTree>
    <p:extLst>
      <p:ext uri="{BB962C8B-B14F-4D97-AF65-F5344CB8AC3E}">
        <p14:creationId xmlns:p14="http://schemas.microsoft.com/office/powerpoint/2010/main" val="2597186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569" y="1596571"/>
            <a:ext cx="11232130" cy="47909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4500" y="354866"/>
            <a:ext cx="11241546" cy="100856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050" y="5564156"/>
            <a:ext cx="809735" cy="76881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508467961"/>
              </p:ext>
            </p:extLst>
          </p:nvPr>
        </p:nvGraphicFramePr>
        <p:xfrm>
          <a:off x="484254" y="1589734"/>
          <a:ext cx="11174381" cy="4480560"/>
        </p:xfrm>
        <a:graphic>
          <a:graphicData uri="http://schemas.openxmlformats.org/drawingml/2006/table">
            <a:tbl>
              <a:tblPr firstRow="1" bandRow="1">
                <a:tableStyleId>{5C22544A-7EE6-4342-B048-85BDC9FD1C3A}</a:tableStyleId>
              </a:tblPr>
              <a:tblGrid>
                <a:gridCol w="3232176">
                  <a:extLst>
                    <a:ext uri="{9D8B030D-6E8A-4147-A177-3AD203B41FA5}">
                      <a16:colId xmlns:a16="http://schemas.microsoft.com/office/drawing/2014/main" val="20000"/>
                    </a:ext>
                  </a:extLst>
                </a:gridCol>
                <a:gridCol w="2546147">
                  <a:extLst>
                    <a:ext uri="{9D8B030D-6E8A-4147-A177-3AD203B41FA5}">
                      <a16:colId xmlns:a16="http://schemas.microsoft.com/office/drawing/2014/main" val="20001"/>
                    </a:ext>
                  </a:extLst>
                </a:gridCol>
                <a:gridCol w="2602463">
                  <a:extLst>
                    <a:ext uri="{9D8B030D-6E8A-4147-A177-3AD203B41FA5}">
                      <a16:colId xmlns:a16="http://schemas.microsoft.com/office/drawing/2014/main" val="20002"/>
                    </a:ext>
                  </a:extLst>
                </a:gridCol>
                <a:gridCol w="2793595">
                  <a:extLst>
                    <a:ext uri="{9D8B030D-6E8A-4147-A177-3AD203B41FA5}">
                      <a16:colId xmlns:a16="http://schemas.microsoft.com/office/drawing/2014/main" val="20003"/>
                    </a:ext>
                  </a:extLst>
                </a:gridCol>
              </a:tblGrid>
              <a:tr h="761994">
                <a:tc>
                  <a:txBody>
                    <a:bodyPr/>
                    <a:lstStyle/>
                    <a:p>
                      <a:pPr algn="ctr"/>
                      <a:r>
                        <a:rPr lang="en-US" sz="2400" b="1" kern="1200" dirty="0" smtClean="0">
                          <a:solidFill>
                            <a:schemeClr val="lt1"/>
                          </a:solidFill>
                          <a:latin typeface="Helvetica" panose="020B0604020202020204" pitchFamily="34" charset="0"/>
                          <a:ea typeface="+mn-ea"/>
                          <a:cs typeface="Helvetica" panose="020B0604020202020204" pitchFamily="34" charset="0"/>
                        </a:rPr>
                        <a:t>Urban Federal Bridge Replacement CE I with RR</a:t>
                      </a:r>
                      <a:endParaRPr lang="en-US" sz="2400" b="1" i="0" dirty="0">
                        <a:latin typeface="Helvetica" panose="020B0604020202020204" pitchFamily="34" charset="0"/>
                        <a:cs typeface="Helvetica" panose="020B0604020202020204" pitchFamily="34" charset="0"/>
                      </a:endParaRPr>
                    </a:p>
                  </a:txBody>
                  <a:tcPr/>
                </a:tc>
                <a:tc>
                  <a:txBody>
                    <a:bodyPr/>
                    <a:lstStyle/>
                    <a:p>
                      <a:pPr algn="ctr"/>
                      <a:r>
                        <a:rPr lang="en-US" sz="2400" b="1" i="0" dirty="0">
                          <a:solidFill>
                            <a:schemeClr val="bg1"/>
                          </a:solidFill>
                          <a:latin typeface="Helvetica" panose="020B0604020202020204" pitchFamily="34" charset="0"/>
                          <a:cs typeface="Helvetica" panose="020B0604020202020204" pitchFamily="34" charset="0"/>
                        </a:rPr>
                        <a:t>Phase I</a:t>
                      </a:r>
                      <a:r>
                        <a:rPr lang="en-US" sz="2400" b="1" i="0" dirty="0">
                          <a:solidFill>
                            <a:prstClr val="black"/>
                          </a:solidFill>
                          <a:latin typeface="Helvetica" panose="020B0604020202020204" pitchFamily="34" charset="0"/>
                          <a:cs typeface="Helvetica" panose="020B0604020202020204" pitchFamily="34" charset="0"/>
                        </a:rPr>
                        <a:t>		</a:t>
                      </a: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Phase II</a:t>
                      </a:r>
                      <a:endParaRPr lang="en-US" sz="2400" dirty="0">
                        <a:latin typeface="Helvetica" panose="020B0604020202020204" pitchFamily="34" charset="0"/>
                        <a:cs typeface="Helvetica" panose="020B0604020202020204" pitchFamily="34" charset="0"/>
                      </a:endParaRPr>
                    </a:p>
                  </a:txBody>
                  <a:tcPr/>
                </a:tc>
                <a:tc>
                  <a:txBody>
                    <a:bodyPr/>
                    <a:lstStyle/>
                    <a:p>
                      <a:pPr algn="ctr"/>
                      <a:r>
                        <a:rPr lang="en-US" sz="2400" b="1" kern="1200" dirty="0">
                          <a:solidFill>
                            <a:schemeClr val="lt1"/>
                          </a:solidFill>
                          <a:latin typeface="Helvetica" panose="020B0604020202020204" pitchFamily="34" charset="0"/>
                          <a:ea typeface="+mn-ea"/>
                          <a:cs typeface="Helvetica" panose="020B0604020202020204" pitchFamily="34" charset="0"/>
                        </a:rPr>
                        <a:t>Total</a:t>
                      </a:r>
                      <a:endParaRPr lang="en-US" sz="2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0"/>
                  </a:ext>
                </a:extLst>
              </a:tr>
              <a:tr h="759685">
                <a:tc>
                  <a:txBody>
                    <a:bodyPr/>
                    <a:lstStyle/>
                    <a:p>
                      <a:pPr algn="ctr"/>
                      <a:r>
                        <a:rPr lang="en-US" sz="2400" b="0" i="0" dirty="0" smtClean="0">
                          <a:solidFill>
                            <a:prstClr val="black"/>
                          </a:solidFill>
                          <a:latin typeface="Helvetica" panose="020B0604020202020204" pitchFamily="34" charset="0"/>
                          <a:cs typeface="Helvetica" panose="020B0604020202020204" pitchFamily="34" charset="0"/>
                        </a:rPr>
                        <a:t>Acceptance</a:t>
                      </a:r>
                      <a:r>
                        <a:rPr lang="en-US" sz="2400" b="0" i="0" dirty="0">
                          <a:solidFill>
                            <a:prstClr val="black"/>
                          </a:solidFill>
                          <a:latin typeface="Helvetica" panose="020B0604020202020204" pitchFamily="34" charset="0"/>
                          <a:cs typeface="Helvetica" panose="020B0604020202020204" pitchFamily="34" charset="0"/>
                        </a:rPr>
                        <a:t>, No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4 months </a:t>
                      </a: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4 years 0 months </a:t>
                      </a:r>
                    </a:p>
                    <a:p>
                      <a:pPr algn="ctr"/>
                      <a:r>
                        <a:rPr lang="en-US" sz="2400" b="0" i="0" kern="1200" dirty="0">
                          <a:solidFill>
                            <a:schemeClr val="dk1"/>
                          </a:solidFill>
                          <a:latin typeface="Helvetica" panose="020B0604020202020204" pitchFamily="34" charset="0"/>
                          <a:ea typeface="+mn-ea"/>
                          <a:cs typeface="Helvetica" panose="020B0604020202020204" pitchFamily="34" charset="0"/>
                        </a:rPr>
                        <a:t>17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7</a:t>
                      </a:r>
                      <a:r>
                        <a:rPr lang="en-US" sz="2400" b="0" i="0" kern="1200" dirty="0" smtClean="0">
                          <a:solidFill>
                            <a:schemeClr val="dk1"/>
                          </a:solidFill>
                          <a:latin typeface="Helvetica" panose="020B0604020202020204" pitchFamily="34" charset="0"/>
                          <a:ea typeface="+mn-ea"/>
                          <a:cs typeface="Helvetica" panose="020B0604020202020204" pitchFamily="34" charset="0"/>
                        </a:rPr>
                        <a:t> </a:t>
                      </a:r>
                      <a:r>
                        <a:rPr lang="en-US" sz="2400" b="0" i="0" kern="1200" dirty="0">
                          <a:solidFill>
                            <a:schemeClr val="dk1"/>
                          </a:solidFill>
                          <a:latin typeface="Helvetica" panose="020B0604020202020204" pitchFamily="34" charset="0"/>
                          <a:ea typeface="+mn-ea"/>
                          <a:cs typeface="Helvetica" panose="020B0604020202020204" pitchFamily="34" charset="0"/>
                        </a:rPr>
                        <a:t>years </a:t>
                      </a:r>
                      <a:r>
                        <a:rPr lang="en-US" sz="2400" b="0" i="0" kern="1200" dirty="0" smtClean="0">
                          <a:solidFill>
                            <a:schemeClr val="dk1"/>
                          </a:solidFill>
                          <a:latin typeface="Helvetica" panose="020B0604020202020204" pitchFamily="34" charset="0"/>
                          <a:ea typeface="+mn-ea"/>
                          <a:cs typeface="Helvetica" panose="020B0604020202020204" pitchFamily="34" charset="0"/>
                        </a:rPr>
                        <a:t>4 </a:t>
                      </a:r>
                      <a:r>
                        <a:rPr lang="en-US" sz="2400" b="0" i="0" kern="1200" dirty="0">
                          <a:solidFill>
                            <a:schemeClr val="dk1"/>
                          </a:solidFill>
                          <a:latin typeface="Helvetica" panose="020B0604020202020204" pitchFamily="34" charset="0"/>
                          <a:ea typeface="+mn-ea"/>
                          <a:cs typeface="Helvetica" panose="020B0604020202020204" pitchFamily="34" charset="0"/>
                        </a:rPr>
                        <a:t>months </a:t>
                      </a:r>
                    </a:p>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17 </a:t>
                      </a:r>
                      <a:r>
                        <a:rPr lang="en-US" sz="2400" b="0" i="0" kern="1200" dirty="0">
                          <a:solidFill>
                            <a:schemeClr val="dk1"/>
                          </a:solidFill>
                          <a:latin typeface="Helvetica" panose="020B0604020202020204" pitchFamily="34" charset="0"/>
                          <a:ea typeface="+mn-ea"/>
                          <a:cs typeface="Helvetica" panose="020B0604020202020204" pitchFamily="34" charset="0"/>
                        </a:rPr>
                        <a:t>days</a:t>
                      </a:r>
                      <a:endParaRPr lang="en-US" sz="2400" b="0" i="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1"/>
                  </a:ext>
                </a:extLst>
              </a:tr>
              <a:tr h="759685">
                <a:tc>
                  <a:txBody>
                    <a:bodyPr/>
                    <a:lstStyle/>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Acceptance</a:t>
                      </a:r>
                      <a:r>
                        <a:rPr lang="en-US" sz="2400" b="0" i="0" kern="1200" dirty="0">
                          <a:solidFill>
                            <a:schemeClr val="dk1"/>
                          </a:solidFill>
                          <a:latin typeface="Helvetica" panose="020B0604020202020204" pitchFamily="34" charset="0"/>
                          <a:ea typeface="+mn-ea"/>
                          <a:cs typeface="Helvetica" panose="020B0604020202020204" pitchFamily="34" charset="0"/>
                        </a:rPr>
                        <a:t>,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4 months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4 years 0 months 17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7 years </a:t>
                      </a:r>
                      <a:r>
                        <a:rPr lang="en-US" sz="2400" b="0" i="0" kern="1200" dirty="0" smtClean="0">
                          <a:solidFill>
                            <a:schemeClr val="dk1"/>
                          </a:solidFill>
                          <a:latin typeface="Helvetica" panose="020B0604020202020204" pitchFamily="34" charset="0"/>
                          <a:ea typeface="+mn-ea"/>
                          <a:cs typeface="Helvetica" panose="020B0604020202020204" pitchFamily="34" charset="0"/>
                        </a:rPr>
                        <a:t>4 </a:t>
                      </a:r>
                      <a:r>
                        <a:rPr lang="en-US" sz="2400" b="0" i="0" kern="1200" dirty="0">
                          <a:solidFill>
                            <a:schemeClr val="dk1"/>
                          </a:solidFill>
                          <a:latin typeface="Helvetica" panose="020B0604020202020204" pitchFamily="34" charset="0"/>
                          <a:ea typeface="+mn-ea"/>
                          <a:cs typeface="Helvetica" panose="020B0604020202020204" pitchFamily="34" charset="0"/>
                        </a:rPr>
                        <a:t>months </a:t>
                      </a:r>
                      <a:r>
                        <a:rPr lang="en-US" sz="2400" b="0" i="0" kern="1200" dirty="0" smtClean="0">
                          <a:solidFill>
                            <a:schemeClr val="dk1"/>
                          </a:solidFill>
                          <a:latin typeface="Helvetica" panose="020B0604020202020204" pitchFamily="34" charset="0"/>
                          <a:ea typeface="+mn-ea"/>
                          <a:cs typeface="Helvetica" panose="020B0604020202020204" pitchFamily="34" charset="0"/>
                        </a:rPr>
                        <a:t>17 </a:t>
                      </a:r>
                      <a:r>
                        <a:rPr lang="en-US" sz="2400" b="0" i="0" kern="1200" dirty="0">
                          <a:solidFill>
                            <a:schemeClr val="dk1"/>
                          </a:solidFill>
                          <a:latin typeface="Helvetica" panose="020B0604020202020204" pitchFamily="34" charset="0"/>
                          <a:ea typeface="+mn-ea"/>
                          <a:cs typeface="Helvetica" panose="020B0604020202020204" pitchFamily="34" charset="0"/>
                        </a:rPr>
                        <a:t>days</a:t>
                      </a:r>
                      <a:endParaRPr lang="en-US" sz="2400" b="0" i="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2"/>
                  </a:ext>
                </a:extLst>
              </a:tr>
              <a:tr h="759685">
                <a:tc>
                  <a:txBody>
                    <a:bodyPr/>
                    <a:lstStyle/>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Condemnation</a:t>
                      </a:r>
                      <a:r>
                        <a:rPr lang="en-US" sz="2400" b="0" i="0" kern="1200" dirty="0">
                          <a:solidFill>
                            <a:schemeClr val="dk1"/>
                          </a:solidFill>
                          <a:latin typeface="Helvetica" panose="020B0604020202020204" pitchFamily="34" charset="0"/>
                          <a:ea typeface="+mn-ea"/>
                          <a:cs typeface="Helvetica" panose="020B0604020202020204" pitchFamily="34" charset="0"/>
                        </a:rPr>
                        <a:t>, No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a:t>
                      </a:r>
                      <a:r>
                        <a:rPr lang="en-US" sz="2400" b="0" i="0" kern="1200">
                          <a:solidFill>
                            <a:schemeClr val="dk1"/>
                          </a:solidFill>
                          <a:latin typeface="Helvetica" panose="020B0604020202020204" pitchFamily="34" charset="0"/>
                          <a:ea typeface="+mn-ea"/>
                          <a:cs typeface="Helvetica" panose="020B0604020202020204" pitchFamily="34" charset="0"/>
                        </a:rPr>
                        <a:t>years 4 months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4 years 1 months 1 days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7 years </a:t>
                      </a:r>
                      <a:r>
                        <a:rPr lang="en-US" sz="2400" b="0" i="0" kern="1200" dirty="0" smtClean="0">
                          <a:solidFill>
                            <a:schemeClr val="dk1"/>
                          </a:solidFill>
                          <a:latin typeface="Helvetica" panose="020B0604020202020204" pitchFamily="34" charset="0"/>
                          <a:ea typeface="+mn-ea"/>
                          <a:cs typeface="Helvetica" panose="020B0604020202020204" pitchFamily="34" charset="0"/>
                        </a:rPr>
                        <a:t>5 </a:t>
                      </a:r>
                      <a:r>
                        <a:rPr lang="en-US" sz="2400" b="0" i="0" kern="1200" dirty="0">
                          <a:solidFill>
                            <a:schemeClr val="dk1"/>
                          </a:solidFill>
                          <a:latin typeface="Helvetica" panose="020B0604020202020204" pitchFamily="34" charset="0"/>
                          <a:ea typeface="+mn-ea"/>
                          <a:cs typeface="Helvetica" panose="020B0604020202020204" pitchFamily="34" charset="0"/>
                        </a:rPr>
                        <a:t>months </a:t>
                      </a:r>
                      <a:endParaRPr lang="en-US" sz="2400" b="0" i="0" kern="1200" dirty="0" smtClean="0">
                        <a:solidFill>
                          <a:schemeClr val="dk1"/>
                        </a:solidFill>
                        <a:latin typeface="Helvetica" panose="020B0604020202020204" pitchFamily="34" charset="0"/>
                        <a:ea typeface="+mn-ea"/>
                        <a:cs typeface="Helvetica" panose="020B0604020202020204" pitchFamily="34" charset="0"/>
                      </a:endParaRPr>
                    </a:p>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1 </a:t>
                      </a:r>
                      <a:r>
                        <a:rPr lang="en-US" sz="2400" b="0" i="0" kern="1200" dirty="0">
                          <a:solidFill>
                            <a:schemeClr val="dk1"/>
                          </a:solidFill>
                          <a:latin typeface="Helvetica" panose="020B0604020202020204" pitchFamily="34" charset="0"/>
                          <a:ea typeface="+mn-ea"/>
                          <a:cs typeface="Helvetica" panose="020B0604020202020204" pitchFamily="34" charset="0"/>
                        </a:rPr>
                        <a:t>days	</a:t>
                      </a:r>
                    </a:p>
                  </a:txBody>
                  <a:tcPr/>
                </a:tc>
                <a:extLst>
                  <a:ext uri="{0D108BD9-81ED-4DB2-BD59-A6C34878D82A}">
                    <a16:rowId xmlns:a16="http://schemas.microsoft.com/office/drawing/2014/main" val="10003"/>
                  </a:ext>
                </a:extLst>
              </a:tr>
              <a:tr h="759685">
                <a:tc>
                  <a:txBody>
                    <a:bodyPr/>
                    <a:lstStyle/>
                    <a:p>
                      <a:pPr algn="ctr"/>
                      <a:r>
                        <a:rPr lang="en-US" sz="2400" b="0" i="0" kern="1200" dirty="0" smtClean="0">
                          <a:solidFill>
                            <a:schemeClr val="dk1"/>
                          </a:solidFill>
                          <a:latin typeface="Helvetica" panose="020B0604020202020204" pitchFamily="34" charset="0"/>
                          <a:ea typeface="+mn-ea"/>
                          <a:cs typeface="Helvetica" panose="020B0604020202020204" pitchFamily="34" charset="0"/>
                        </a:rPr>
                        <a:t>Condemnation</a:t>
                      </a:r>
                      <a:r>
                        <a:rPr lang="en-US" sz="2400" b="0" i="0" kern="1200" dirty="0">
                          <a:solidFill>
                            <a:schemeClr val="dk1"/>
                          </a:solidFill>
                          <a:latin typeface="Helvetica" panose="020B0604020202020204" pitchFamily="34" charset="0"/>
                          <a:ea typeface="+mn-ea"/>
                          <a:cs typeface="Helvetica" panose="020B0604020202020204" pitchFamily="34" charset="0"/>
                        </a:rPr>
                        <a:t>, Arch and Asbestos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3 years </a:t>
                      </a:r>
                      <a:r>
                        <a:rPr lang="en-US" sz="2400" b="0" i="0" kern="1200" dirty="0" smtClean="0">
                          <a:solidFill>
                            <a:schemeClr val="dk1"/>
                          </a:solidFill>
                          <a:latin typeface="Helvetica" panose="020B0604020202020204" pitchFamily="34" charset="0"/>
                          <a:ea typeface="+mn-ea"/>
                          <a:cs typeface="Helvetica" panose="020B0604020202020204" pitchFamily="34" charset="0"/>
                        </a:rPr>
                        <a:t>4 months</a:t>
                      </a:r>
                      <a:endParaRPr lang="en-US" sz="2400" b="0" i="0" dirty="0">
                        <a:latin typeface="Helvetica" panose="020B0604020202020204" pitchFamily="34" charset="0"/>
                        <a:cs typeface="Helvetica" panose="020B0604020202020204" pitchFamily="34" charset="0"/>
                      </a:endParaRP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4 years </a:t>
                      </a:r>
                      <a:r>
                        <a:rPr lang="en-US" sz="2400" b="0" i="0" kern="1200" dirty="0" smtClean="0">
                          <a:solidFill>
                            <a:schemeClr val="dk1"/>
                          </a:solidFill>
                          <a:latin typeface="Helvetica" panose="020B0604020202020204" pitchFamily="34" charset="0"/>
                          <a:ea typeface="+mn-ea"/>
                          <a:cs typeface="Helvetica" panose="020B0604020202020204" pitchFamily="34" charset="0"/>
                        </a:rPr>
                        <a:t>7 months</a:t>
                      </a:r>
                      <a:r>
                        <a:rPr lang="en-US" sz="2400" b="0" i="0" kern="1200" dirty="0">
                          <a:solidFill>
                            <a:schemeClr val="dk1"/>
                          </a:solidFill>
                          <a:latin typeface="Helvetica" panose="020B0604020202020204" pitchFamily="34" charset="0"/>
                          <a:ea typeface="+mn-ea"/>
                          <a:cs typeface="Helvetica" panose="020B0604020202020204" pitchFamily="34" charset="0"/>
                        </a:rPr>
                        <a:t>		</a:t>
                      </a:r>
                    </a:p>
                  </a:txBody>
                  <a:tcPr/>
                </a:tc>
                <a:tc>
                  <a:txBody>
                    <a:bodyPr/>
                    <a:lstStyle/>
                    <a:p>
                      <a:pPr algn="ctr"/>
                      <a:r>
                        <a:rPr lang="en-US" sz="2400" b="0" i="0" kern="1200" dirty="0">
                          <a:solidFill>
                            <a:schemeClr val="dk1"/>
                          </a:solidFill>
                          <a:latin typeface="Helvetica" panose="020B0604020202020204" pitchFamily="34" charset="0"/>
                          <a:ea typeface="+mn-ea"/>
                          <a:cs typeface="Helvetica" panose="020B0604020202020204" pitchFamily="34" charset="0"/>
                        </a:rPr>
                        <a:t>7 years </a:t>
                      </a:r>
                      <a:r>
                        <a:rPr lang="en-US" sz="2400" b="0" i="0" kern="1200" dirty="0" smtClean="0">
                          <a:solidFill>
                            <a:schemeClr val="dk1"/>
                          </a:solidFill>
                          <a:latin typeface="Helvetica" panose="020B0604020202020204" pitchFamily="34" charset="0"/>
                          <a:ea typeface="+mn-ea"/>
                          <a:cs typeface="Helvetica" panose="020B0604020202020204" pitchFamily="34" charset="0"/>
                        </a:rPr>
                        <a:t>11 months</a:t>
                      </a:r>
                      <a:endParaRPr lang="en-US" sz="2400" b="0" i="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10" name="Title 1"/>
          <p:cNvSpPr txBox="1">
            <a:spLocks/>
          </p:cNvSpPr>
          <p:nvPr/>
        </p:nvSpPr>
        <p:spPr>
          <a:xfrm>
            <a:off x="516455" y="650337"/>
            <a:ext cx="11094357" cy="9516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5B9BD5"/>
                </a:solidFill>
                <a:latin typeface="Helvetica"/>
                <a:cs typeface="Helvetica"/>
              </a:rPr>
              <a:t>Project Time Durations: </a:t>
            </a:r>
            <a:r>
              <a:rPr lang="en-US" sz="3200" b="1" dirty="0">
                <a:solidFill>
                  <a:srgbClr val="5B9BD5"/>
                </a:solidFill>
                <a:latin typeface="Helvetica"/>
                <a:cs typeface="Helvetica"/>
              </a:rPr>
              <a:t>Average/Standard</a:t>
            </a:r>
          </a:p>
          <a:p>
            <a:pPr algn="ctr"/>
            <a:endParaRPr lang="en-US" sz="4800" b="1" dirty="0">
              <a:latin typeface="Helvetica"/>
              <a:cs typeface="Helvetica"/>
            </a:endParaRPr>
          </a:p>
        </p:txBody>
      </p:sp>
    </p:spTree>
    <p:extLst>
      <p:ext uri="{BB962C8B-B14F-4D97-AF65-F5344CB8AC3E}">
        <p14:creationId xmlns:p14="http://schemas.microsoft.com/office/powerpoint/2010/main" val="38527457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35978" y="3202214"/>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3" name="Rectangle 12"/>
          <p:cNvSpPr/>
          <p:nvPr/>
        </p:nvSpPr>
        <p:spPr>
          <a:xfrm>
            <a:off x="5379356" y="354866"/>
            <a:ext cx="6306689"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5361214" y="983262"/>
            <a:ext cx="6313716"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dirty="0">
                <a:solidFill>
                  <a:srgbClr val="9DC3E6"/>
                </a:solidFill>
                <a:latin typeface="Helvetica"/>
                <a:cs typeface="Helvetica"/>
              </a:rPr>
              <a:t>In KYTC’s Project Development Process</a:t>
            </a:r>
          </a:p>
        </p:txBody>
      </p:sp>
      <p:sp>
        <p:nvSpPr>
          <p:cNvPr id="15" name="Rectangle 14"/>
          <p:cNvSpPr/>
          <p:nvPr/>
        </p:nvSpPr>
        <p:spPr>
          <a:xfrm>
            <a:off x="431958" y="345600"/>
            <a:ext cx="4682420" cy="2548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solidFill>
                  <a:schemeClr val="accent5"/>
                </a:solidFill>
                <a:latin typeface="Helvetica"/>
                <a:cs typeface="Helvetica"/>
              </a:rPr>
              <a:t>The Engineering Consultant’s </a:t>
            </a:r>
          </a:p>
          <a:p>
            <a:r>
              <a:rPr lang="en-US" sz="4000" b="1" dirty="0">
                <a:solidFill>
                  <a:schemeClr val="accent5"/>
                </a:solidFill>
                <a:latin typeface="Helvetica"/>
                <a:cs typeface="Helvetica"/>
              </a:rPr>
              <a:t>Role:</a:t>
            </a:r>
          </a:p>
        </p:txBody>
      </p:sp>
      <p:sp>
        <p:nvSpPr>
          <p:cNvPr id="7" name="Rectangle 3"/>
          <p:cNvSpPr txBox="1">
            <a:spLocks noChangeArrowheads="1"/>
          </p:cNvSpPr>
          <p:nvPr/>
        </p:nvSpPr>
        <p:spPr>
          <a:xfrm>
            <a:off x="483797" y="3259200"/>
            <a:ext cx="5952370" cy="30781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1"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1"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1"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a:latin typeface="Helvetica" panose="020B0604020202020204" pitchFamily="34" charset="0"/>
                <a:cs typeface="Helvetica" panose="020B0604020202020204" pitchFamily="34" charset="0"/>
              </a:rPr>
              <a:t>Understand the Critical Path. Be prepared to develop, maintain and monitor critical path method (CPM) diagrams.</a:t>
            </a:r>
            <a:endParaRPr lang="en-US" sz="3600" dirty="0">
              <a:latin typeface="Helvetica Light"/>
              <a:cs typeface="Helvetica Light"/>
            </a:endParaRPr>
          </a:p>
        </p:txBody>
      </p:sp>
      <p:pic>
        <p:nvPicPr>
          <p:cNvPr id="50178" name="Picture 2" descr="http://civilengineersforum.com/wp-content/uploads/2013/07/critical-path-meth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3909" y="3378120"/>
            <a:ext cx="4874800" cy="19867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9030076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453916" y="354866"/>
            <a:ext cx="11232130" cy="1008564"/>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447569" y="2502732"/>
            <a:ext cx="11232130" cy="38848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838200" y="2689503"/>
            <a:ext cx="10515600" cy="3487460"/>
          </a:xfrm>
        </p:spPr>
        <p:txBody>
          <a:bodyPr>
            <a:normAutofit/>
          </a:bodyPr>
          <a:lstStyle/>
          <a:p>
            <a:pPr marL="0" indent="0">
              <a:lnSpc>
                <a:spcPct val="100000"/>
              </a:lnSpc>
              <a:buNone/>
            </a:pPr>
            <a:r>
              <a:rPr lang="en-US" sz="3700" dirty="0">
                <a:latin typeface="Helvetica Light"/>
                <a:cs typeface="Helvetica Light"/>
              </a:rPr>
              <a:t>Validation of Gantt Charts and Durations</a:t>
            </a:r>
          </a:p>
          <a:p>
            <a:pPr lvl="1">
              <a:lnSpc>
                <a:spcPct val="100000"/>
              </a:lnSpc>
            </a:pPr>
            <a:r>
              <a:rPr lang="en-US" sz="2800" dirty="0">
                <a:solidFill>
                  <a:prstClr val="black"/>
                </a:solidFill>
                <a:latin typeface="Helvetica"/>
                <a:cs typeface="Helvetica"/>
              </a:rPr>
              <a:t>Rural Federal Bridge Replacement CE I</a:t>
            </a:r>
          </a:p>
          <a:p>
            <a:pPr lvl="1">
              <a:lnSpc>
                <a:spcPct val="100000"/>
              </a:lnSpc>
            </a:pPr>
            <a:r>
              <a:rPr lang="en-US" sz="2800" dirty="0">
                <a:solidFill>
                  <a:prstClr val="black"/>
                </a:solidFill>
                <a:latin typeface="Helvetica"/>
                <a:cs typeface="Helvetica"/>
              </a:rPr>
              <a:t>Urban Federal Bridge Replacement with Railroad CE I</a:t>
            </a:r>
          </a:p>
          <a:p>
            <a:pPr marL="0" lvl="0" indent="0">
              <a:lnSpc>
                <a:spcPct val="100000"/>
              </a:lnSpc>
              <a:buNone/>
            </a:pPr>
            <a:r>
              <a:rPr lang="en-US" sz="3700" dirty="0">
                <a:solidFill>
                  <a:prstClr val="black"/>
                </a:solidFill>
                <a:latin typeface="Helvetica Light"/>
                <a:cs typeface="Helvetica Light"/>
              </a:rPr>
              <a:t>Create </a:t>
            </a:r>
            <a:r>
              <a:rPr lang="en-US" sz="3700" dirty="0" smtClean="0">
                <a:solidFill>
                  <a:prstClr val="black"/>
                </a:solidFill>
                <a:latin typeface="Helvetica Light"/>
                <a:cs typeface="Helvetica Light"/>
              </a:rPr>
              <a:t>Next </a:t>
            </a:r>
            <a:r>
              <a:rPr lang="en-US" sz="3700" dirty="0">
                <a:solidFill>
                  <a:prstClr val="black"/>
                </a:solidFill>
                <a:latin typeface="Helvetica Light"/>
                <a:cs typeface="Helvetica Light"/>
              </a:rPr>
              <a:t>Project Context</a:t>
            </a:r>
            <a:endParaRPr lang="en-US" sz="3200" dirty="0">
              <a:solidFill>
                <a:prstClr val="black"/>
              </a:solidFill>
              <a:latin typeface="Helvetica"/>
              <a:cs typeface="Helvetica"/>
            </a:endParaRPr>
          </a:p>
          <a:p>
            <a:pPr lvl="1">
              <a:lnSpc>
                <a:spcPct val="100000"/>
              </a:lnSpc>
            </a:pPr>
            <a:r>
              <a:rPr lang="en-US" sz="2800" dirty="0">
                <a:solidFill>
                  <a:prstClr val="black"/>
                </a:solidFill>
                <a:latin typeface="Helvetica"/>
                <a:cs typeface="Helvetica"/>
              </a:rPr>
              <a:t>4 Mile Rural Road Widening into                                      Urban Intersection EA FONSI</a:t>
            </a:r>
          </a:p>
          <a:p>
            <a:pPr marL="0" indent="0">
              <a:lnSpc>
                <a:spcPct val="100000"/>
              </a:lnSpc>
              <a:buNone/>
            </a:pPr>
            <a:endParaRPr lang="en-US" sz="3700" dirty="0">
              <a:latin typeface="Helvetica Light"/>
              <a:cs typeface="Helvetica Light"/>
            </a:endParaRPr>
          </a:p>
        </p:txBody>
      </p:sp>
      <p:pic>
        <p:nvPicPr>
          <p:cNvPr id="13" name="Picture 12" descr="KTC_Black.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4" name="Rectangle 13"/>
          <p:cNvSpPr/>
          <p:nvPr/>
        </p:nvSpPr>
        <p:spPr>
          <a:xfrm>
            <a:off x="374728" y="1395285"/>
            <a:ext cx="639821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B9BD5"/>
                </a:solidFill>
                <a:effectLst/>
                <a:uLnTx/>
                <a:uFillTx/>
                <a:latin typeface="Helvetica"/>
                <a:ea typeface="+mn-ea"/>
                <a:cs typeface="Helvetica"/>
              </a:rPr>
              <a:t>Next Steps </a:t>
            </a:r>
          </a:p>
        </p:txBody>
      </p:sp>
      <p:sp>
        <p:nvSpPr>
          <p:cNvPr id="19" name="Title 1"/>
          <p:cNvSpPr>
            <a:spLocks noGrp="1"/>
          </p:cNvSpPr>
          <p:nvPr>
            <p:ph type="title"/>
          </p:nvPr>
        </p:nvSpPr>
        <p:spPr>
          <a:xfrm>
            <a:off x="539381" y="784402"/>
            <a:ext cx="11105175" cy="708808"/>
          </a:xfrm>
        </p:spPr>
        <p:txBody>
          <a:bodyPr>
            <a:normAutofit fontScale="90000"/>
          </a:bodyPr>
          <a:lstStyle/>
          <a:p>
            <a:pPr algn="ctr"/>
            <a:r>
              <a:rPr lang="en-US" sz="3900" b="1" dirty="0">
                <a:solidFill>
                  <a:srgbClr val="9DC3E6"/>
                </a:solidFill>
                <a:latin typeface="Helvetica"/>
                <a:cs typeface="Helvetica"/>
              </a:rPr>
              <a:t>Critical Path Method for KYTC Project Development </a:t>
            </a:r>
            <a:r>
              <a:rPr lang="en-US" dirty="0">
                <a:solidFill>
                  <a:srgbClr val="9DC3E6"/>
                </a:solidFill>
              </a:rPr>
              <a:t/>
            </a:r>
            <a:br>
              <a:rPr lang="en-US" dirty="0">
                <a:solidFill>
                  <a:srgbClr val="9DC3E6"/>
                </a:solidFill>
              </a:rPr>
            </a:br>
            <a:endParaRPr lang="en-US" dirty="0">
              <a:solidFill>
                <a:srgbClr val="9DC3E6"/>
              </a:solidFill>
            </a:endParaRPr>
          </a:p>
        </p:txBody>
      </p:sp>
    </p:spTree>
    <p:extLst>
      <p:ext uri="{BB962C8B-B14F-4D97-AF65-F5344CB8AC3E}">
        <p14:creationId xmlns:p14="http://schemas.microsoft.com/office/powerpoint/2010/main" val="15119152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3915" y="566455"/>
            <a:ext cx="11209318" cy="5793099"/>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3915" y="810515"/>
            <a:ext cx="11209318" cy="5570756"/>
          </a:xfrm>
          <a:prstGeom prst="rect">
            <a:avLst/>
          </a:prstGeom>
        </p:spPr>
        <p:txBody>
          <a:bodyPr wrap="square">
            <a:spAutoFit/>
          </a:bodyPr>
          <a:lstStyle/>
          <a:p>
            <a:pPr algn="ctr"/>
            <a:r>
              <a:rPr lang="en-US" sz="4800" b="1" i="1" dirty="0">
                <a:latin typeface="Helvetica"/>
                <a:cs typeface="Helvetica"/>
              </a:rPr>
              <a:t>Critical Path Method for </a:t>
            </a:r>
          </a:p>
          <a:p>
            <a:pPr algn="ctr"/>
            <a:r>
              <a:rPr lang="en-US" sz="4800" b="1" i="1" dirty="0">
                <a:latin typeface="Helvetica"/>
                <a:cs typeface="Helvetica"/>
              </a:rPr>
              <a:t>KYTC Project Development </a:t>
            </a:r>
          </a:p>
          <a:p>
            <a:pPr algn="ctr"/>
            <a:endParaRPr lang="en-US" sz="4800" b="1" i="1" dirty="0">
              <a:latin typeface="Helvetica"/>
              <a:cs typeface="Helvetica"/>
            </a:endParaRPr>
          </a:p>
          <a:p>
            <a:pPr algn="ctr"/>
            <a:r>
              <a:rPr lang="en-US" sz="4800" b="1" i="1" dirty="0">
                <a:latin typeface="Helvetica"/>
                <a:cs typeface="Helvetica"/>
              </a:rPr>
              <a:t>Questions?</a:t>
            </a:r>
          </a:p>
          <a:p>
            <a:pPr algn="ctr"/>
            <a:endParaRPr lang="en-US" sz="3200" b="1" i="1">
              <a:latin typeface="Helvetica"/>
              <a:cs typeface="Helvetica"/>
            </a:endParaRPr>
          </a:p>
          <a:p>
            <a:pPr algn="ctr"/>
            <a:endParaRPr lang="en-US" sz="4400" b="1" i="1" dirty="0">
              <a:latin typeface="Helvetica"/>
              <a:cs typeface="Helvetica"/>
            </a:endParaRPr>
          </a:p>
          <a:p>
            <a:pPr algn="ctr"/>
            <a:r>
              <a:rPr lang="en-US" sz="2800" b="1" i="1" dirty="0">
                <a:latin typeface="Helvetica"/>
                <a:cs typeface="Helvetica"/>
              </a:rPr>
              <a:t>Contact Information: </a:t>
            </a:r>
          </a:p>
          <a:p>
            <a:pPr algn="ctr"/>
            <a:r>
              <a:rPr lang="en-US" sz="2800" b="1" i="1" dirty="0">
                <a:latin typeface="Helvetica"/>
                <a:cs typeface="Helvetica"/>
                <a:hlinkClick r:id="rId3"/>
              </a:rPr>
              <a:t>Jeff.Jasper@uky.edu</a:t>
            </a:r>
            <a:endParaRPr lang="en-US" sz="2800" b="1" i="1" dirty="0">
              <a:latin typeface="Helvetica"/>
              <a:cs typeface="Helvetica"/>
            </a:endParaRPr>
          </a:p>
          <a:p>
            <a:pPr algn="ctr"/>
            <a:r>
              <a:rPr lang="en-US" sz="2800" b="1" i="1" dirty="0">
                <a:latin typeface="Helvetica"/>
                <a:cs typeface="Helvetica"/>
              </a:rPr>
              <a:t>502-229-0819</a:t>
            </a:r>
            <a:endParaRPr lang="en-US" sz="2400" b="1" i="1" dirty="0">
              <a:latin typeface="Helvetica"/>
              <a:cs typeface="Helvetica"/>
            </a:endParaRPr>
          </a:p>
        </p:txBody>
      </p:sp>
      <p:pic>
        <p:nvPicPr>
          <p:cNvPr id="11" name="Picture 10" descr="KTC_Black.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Tree>
    <p:extLst>
      <p:ext uri="{BB962C8B-B14F-4D97-AF65-F5344CB8AC3E}">
        <p14:creationId xmlns:p14="http://schemas.microsoft.com/office/powerpoint/2010/main" val="1827622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3916" y="354866"/>
            <a:ext cx="11232130" cy="1008564"/>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7569" y="2502732"/>
            <a:ext cx="11232130" cy="38848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3109737"/>
            <a:ext cx="10515600" cy="3067225"/>
          </a:xfrm>
        </p:spPr>
        <p:txBody>
          <a:bodyPr>
            <a:normAutofit/>
          </a:bodyPr>
          <a:lstStyle/>
          <a:p>
            <a:pPr marL="0" indent="0">
              <a:buNone/>
            </a:pPr>
            <a:r>
              <a:rPr lang="en-US" sz="3700" dirty="0">
                <a:latin typeface="Helvetica Light"/>
                <a:cs typeface="Helvetica Light"/>
              </a:rPr>
              <a:t>Future training… (stay tuned)</a:t>
            </a:r>
          </a:p>
        </p:txBody>
      </p:sp>
      <p:sp>
        <p:nvSpPr>
          <p:cNvPr id="4" name="Rectangle 3"/>
          <p:cNvSpPr/>
          <p:nvPr/>
        </p:nvSpPr>
        <p:spPr>
          <a:xfrm>
            <a:off x="2269148" y="4375878"/>
            <a:ext cx="7956024" cy="369332"/>
          </a:xfrm>
          <a:prstGeom prst="rect">
            <a:avLst/>
          </a:prstGeom>
        </p:spPr>
        <p:txBody>
          <a:bodyPr wrap="square">
            <a:spAutoFit/>
          </a:bodyPr>
          <a:lstStyle/>
          <a:p>
            <a:r>
              <a:rPr lang="en-US" b="1" dirty="0">
                <a:latin typeface="Helvetica"/>
                <a:cs typeface="Helvetica"/>
              </a:rPr>
              <a:t>KTC will develop and deliver training on the critical path method. </a:t>
            </a:r>
          </a:p>
        </p:txBody>
      </p:sp>
      <p:pic>
        <p:nvPicPr>
          <p:cNvPr id="13" name="Picture 12"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4" name="Rectangle 13"/>
          <p:cNvSpPr/>
          <p:nvPr/>
        </p:nvSpPr>
        <p:spPr>
          <a:xfrm>
            <a:off x="374729" y="1395285"/>
            <a:ext cx="2379998" cy="1015663"/>
          </a:xfrm>
          <a:prstGeom prst="rect">
            <a:avLst/>
          </a:prstGeom>
        </p:spPr>
        <p:txBody>
          <a:bodyPr wrap="square">
            <a:spAutoFit/>
          </a:bodyPr>
          <a:lstStyle/>
          <a:p>
            <a:r>
              <a:rPr lang="en-US" sz="6000" b="1" dirty="0">
                <a:solidFill>
                  <a:schemeClr val="accent5"/>
                </a:solidFill>
                <a:latin typeface="Helvetica"/>
                <a:cs typeface="Helvetica"/>
              </a:rPr>
              <a:t>TASK</a:t>
            </a:r>
          </a:p>
        </p:txBody>
      </p:sp>
      <p:sp>
        <p:nvSpPr>
          <p:cNvPr id="15" name="Oval 14"/>
          <p:cNvSpPr/>
          <p:nvPr/>
        </p:nvSpPr>
        <p:spPr>
          <a:xfrm>
            <a:off x="2521271" y="1512849"/>
            <a:ext cx="812410" cy="812410"/>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628186" y="1388942"/>
            <a:ext cx="733509" cy="1015663"/>
          </a:xfrm>
          <a:prstGeom prst="rect">
            <a:avLst/>
          </a:prstGeom>
        </p:spPr>
        <p:txBody>
          <a:bodyPr wrap="square">
            <a:spAutoFit/>
          </a:bodyPr>
          <a:lstStyle/>
          <a:p>
            <a:r>
              <a:rPr lang="en-US" sz="6000" b="1" dirty="0">
                <a:latin typeface="Helvetica"/>
                <a:cs typeface="Helvetica"/>
              </a:rPr>
              <a:t>3</a:t>
            </a:r>
          </a:p>
        </p:txBody>
      </p:sp>
      <p:sp>
        <p:nvSpPr>
          <p:cNvPr id="19" name="Title 1"/>
          <p:cNvSpPr>
            <a:spLocks noGrp="1"/>
          </p:cNvSpPr>
          <p:nvPr>
            <p:ph type="title"/>
          </p:nvPr>
        </p:nvSpPr>
        <p:spPr>
          <a:xfrm>
            <a:off x="539381" y="784402"/>
            <a:ext cx="11105175" cy="708808"/>
          </a:xfrm>
        </p:spPr>
        <p:txBody>
          <a:bodyPr>
            <a:normAutofit fontScale="90000"/>
          </a:bodyPr>
          <a:lstStyle/>
          <a:p>
            <a:pPr algn="ctr"/>
            <a:r>
              <a:rPr lang="en-US" sz="3900" b="1" dirty="0">
                <a:solidFill>
                  <a:srgbClr val="9DC3E6"/>
                </a:solidFill>
                <a:latin typeface="Helvetica"/>
                <a:cs typeface="Helvetica"/>
              </a:rPr>
              <a:t>Critical Path Method for KYTC Project Development </a:t>
            </a:r>
            <a:r>
              <a:rPr lang="en-US" dirty="0">
                <a:solidFill>
                  <a:srgbClr val="9DC3E6"/>
                </a:solidFill>
              </a:rPr>
              <a:t/>
            </a:r>
            <a:br>
              <a:rPr lang="en-US" dirty="0">
                <a:solidFill>
                  <a:srgbClr val="9DC3E6"/>
                </a:solidFill>
              </a:rPr>
            </a:br>
            <a:endParaRPr lang="en-US" dirty="0">
              <a:solidFill>
                <a:srgbClr val="9DC3E6"/>
              </a:solidFill>
            </a:endParaRPr>
          </a:p>
        </p:txBody>
      </p:sp>
    </p:spTree>
    <p:extLst>
      <p:ext uri="{BB962C8B-B14F-4D97-AF65-F5344CB8AC3E}">
        <p14:creationId xmlns:p14="http://schemas.microsoft.com/office/powerpoint/2010/main" val="2004275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47569" y="2502732"/>
            <a:ext cx="11232130" cy="38848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3" name="Content Placeholder 2"/>
          <p:cNvSpPr>
            <a:spLocks noGrp="1"/>
          </p:cNvSpPr>
          <p:nvPr>
            <p:ph idx="1"/>
          </p:nvPr>
        </p:nvSpPr>
        <p:spPr>
          <a:xfrm>
            <a:off x="1252549" y="2352765"/>
            <a:ext cx="10515600" cy="3543491"/>
          </a:xfrm>
        </p:spPr>
        <p:txBody>
          <a:bodyPr/>
          <a:lstStyle/>
          <a:p>
            <a:pPr marL="0" indent="0">
              <a:buNone/>
            </a:pPr>
            <a:endParaRPr lang="en-US" i="1" dirty="0"/>
          </a:p>
          <a:p>
            <a:pPr marL="0" indent="0">
              <a:lnSpc>
                <a:spcPct val="110000"/>
              </a:lnSpc>
              <a:buNone/>
            </a:pPr>
            <a:r>
              <a:rPr lang="en-US" sz="2400" b="1" dirty="0">
                <a:latin typeface="Helvetica"/>
                <a:cs typeface="Helvetica"/>
              </a:rPr>
              <a:t>Darrin Eldridge (KYTC - Chair) </a:t>
            </a:r>
          </a:p>
          <a:p>
            <a:pPr marL="0" indent="0">
              <a:lnSpc>
                <a:spcPct val="110000"/>
              </a:lnSpc>
              <a:buNone/>
            </a:pPr>
            <a:r>
              <a:rPr lang="en-US" sz="2400" b="1" dirty="0">
                <a:latin typeface="Helvetica"/>
                <a:cs typeface="Helvetica"/>
              </a:rPr>
              <a:t>Karen </a:t>
            </a:r>
            <a:r>
              <a:rPr lang="en-US" sz="2400" b="1" dirty="0" err="1">
                <a:latin typeface="Helvetica"/>
                <a:cs typeface="Helvetica"/>
              </a:rPr>
              <a:t>Mynhier</a:t>
            </a:r>
            <a:r>
              <a:rPr lang="en-US" sz="2400" b="1" dirty="0">
                <a:latin typeface="Helvetica"/>
                <a:cs typeface="Helvetica"/>
              </a:rPr>
              <a:t> (KYTC)</a:t>
            </a:r>
          </a:p>
          <a:p>
            <a:pPr marL="0" indent="0">
              <a:lnSpc>
                <a:spcPct val="110000"/>
              </a:lnSpc>
              <a:buNone/>
            </a:pPr>
            <a:r>
              <a:rPr lang="en-US" sz="2400" b="1" dirty="0">
                <a:latin typeface="Helvetica"/>
                <a:cs typeface="Helvetica"/>
              </a:rPr>
              <a:t>Rachel </a:t>
            </a:r>
            <a:r>
              <a:rPr lang="en-US" sz="2400" b="1" dirty="0" err="1">
                <a:latin typeface="Helvetica"/>
                <a:cs typeface="Helvetica"/>
              </a:rPr>
              <a:t>Catchings</a:t>
            </a:r>
            <a:r>
              <a:rPr lang="en-US" sz="2400" b="1" dirty="0">
                <a:latin typeface="Helvetica"/>
                <a:cs typeface="Helvetica"/>
              </a:rPr>
              <a:t> (KYTC)</a:t>
            </a:r>
          </a:p>
          <a:p>
            <a:pPr marL="0" indent="0">
              <a:lnSpc>
                <a:spcPct val="110000"/>
              </a:lnSpc>
              <a:buNone/>
            </a:pPr>
            <a:r>
              <a:rPr lang="en-US" sz="2400" b="1" dirty="0">
                <a:latin typeface="Helvetica"/>
                <a:cs typeface="Helvetica"/>
              </a:rPr>
              <a:t>David Waldner (KYTC) </a:t>
            </a:r>
          </a:p>
          <a:p>
            <a:pPr marL="0" indent="0">
              <a:lnSpc>
                <a:spcPct val="110000"/>
              </a:lnSpc>
              <a:buNone/>
            </a:pPr>
            <a:r>
              <a:rPr lang="en-US" sz="2400" b="1" dirty="0">
                <a:latin typeface="Helvetica"/>
                <a:cs typeface="Helvetica"/>
              </a:rPr>
              <a:t>Dean Loy (KYTC</a:t>
            </a:r>
            <a:r>
              <a:rPr lang="en-US" dirty="0">
                <a:latin typeface="Helvetica Light"/>
                <a:cs typeface="Helvetica Light"/>
              </a:rPr>
              <a:t>)</a:t>
            </a:r>
          </a:p>
        </p:txBody>
      </p:sp>
      <p:sp>
        <p:nvSpPr>
          <p:cNvPr id="15" name="Content Placeholder 2"/>
          <p:cNvSpPr txBox="1">
            <a:spLocks/>
          </p:cNvSpPr>
          <p:nvPr/>
        </p:nvSpPr>
        <p:spPr>
          <a:xfrm>
            <a:off x="6812299" y="2273842"/>
            <a:ext cx="9283741" cy="3543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i="1" dirty="0"/>
          </a:p>
          <a:p>
            <a:pPr marL="0" indent="0">
              <a:lnSpc>
                <a:spcPct val="120000"/>
              </a:lnSpc>
              <a:buFont typeface="Arial" panose="020B0604020202020204" pitchFamily="34" charset="0"/>
              <a:buNone/>
            </a:pPr>
            <a:r>
              <a:rPr lang="en-US" sz="2400" b="1" dirty="0">
                <a:latin typeface="Helvetica"/>
                <a:cs typeface="Helvetica"/>
              </a:rPr>
              <a:t>Jennifer </a:t>
            </a:r>
            <a:r>
              <a:rPr lang="en-US" sz="2400" b="1" dirty="0" err="1">
                <a:latin typeface="Helvetica"/>
                <a:cs typeface="Helvetica"/>
              </a:rPr>
              <a:t>McCleve</a:t>
            </a:r>
            <a:r>
              <a:rPr lang="en-US" sz="2400" b="1" dirty="0">
                <a:latin typeface="Helvetica"/>
                <a:cs typeface="Helvetica"/>
              </a:rPr>
              <a:t> (KYTC)</a:t>
            </a:r>
          </a:p>
          <a:p>
            <a:pPr marL="0" indent="0">
              <a:lnSpc>
                <a:spcPct val="120000"/>
              </a:lnSpc>
              <a:buFont typeface="Arial" panose="020B0604020202020204" pitchFamily="34" charset="0"/>
              <a:buNone/>
            </a:pPr>
            <a:r>
              <a:rPr lang="en-US" sz="2400" b="1" dirty="0">
                <a:latin typeface="Helvetica"/>
                <a:cs typeface="Helvetica"/>
              </a:rPr>
              <a:t>Jeff Jasper (KTC)</a:t>
            </a:r>
          </a:p>
          <a:p>
            <a:pPr marL="0" indent="0">
              <a:lnSpc>
                <a:spcPct val="120000"/>
              </a:lnSpc>
              <a:buFont typeface="Arial" panose="020B0604020202020204" pitchFamily="34" charset="0"/>
              <a:buNone/>
            </a:pPr>
            <a:r>
              <a:rPr lang="en-US" sz="2400" b="1" dirty="0">
                <a:latin typeface="Helvetica"/>
                <a:cs typeface="Helvetica"/>
              </a:rPr>
              <a:t>Candice Wallace (KTC)</a:t>
            </a:r>
          </a:p>
          <a:p>
            <a:pPr marL="0" indent="0">
              <a:lnSpc>
                <a:spcPct val="120000"/>
              </a:lnSpc>
              <a:buFont typeface="Arial" panose="020B0604020202020204" pitchFamily="34" charset="0"/>
              <a:buNone/>
            </a:pPr>
            <a:r>
              <a:rPr lang="en-US" sz="2400" b="1" dirty="0">
                <a:latin typeface="Helvetica"/>
                <a:cs typeface="Helvetica"/>
              </a:rPr>
              <a:t>Sarah McCormack (KTC)</a:t>
            </a:r>
          </a:p>
          <a:p>
            <a:pPr marL="0" indent="0">
              <a:lnSpc>
                <a:spcPct val="120000"/>
              </a:lnSpc>
              <a:buFont typeface="Arial" panose="020B0604020202020204" pitchFamily="34" charset="0"/>
              <a:buNone/>
            </a:pPr>
            <a:r>
              <a:rPr lang="en-US" sz="2400" b="1" dirty="0">
                <a:latin typeface="Helvetica"/>
                <a:cs typeface="Helvetica"/>
              </a:rPr>
              <a:t>Bryan Gibson (KTC)</a:t>
            </a:r>
          </a:p>
        </p:txBody>
      </p:sp>
      <p:sp>
        <p:nvSpPr>
          <p:cNvPr id="17" name="Rectangle 16"/>
          <p:cNvSpPr/>
          <p:nvPr/>
        </p:nvSpPr>
        <p:spPr>
          <a:xfrm>
            <a:off x="453916" y="354866"/>
            <a:ext cx="11232130" cy="1008564"/>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74729" y="1395285"/>
            <a:ext cx="7077040" cy="1015663"/>
          </a:xfrm>
          <a:prstGeom prst="rect">
            <a:avLst/>
          </a:prstGeom>
        </p:spPr>
        <p:txBody>
          <a:bodyPr wrap="square">
            <a:spAutoFit/>
          </a:bodyPr>
          <a:lstStyle/>
          <a:p>
            <a:r>
              <a:rPr lang="en-US" sz="6000" b="1" dirty="0">
                <a:solidFill>
                  <a:srgbClr val="9DC3E6"/>
                </a:solidFill>
                <a:latin typeface="Helvetica"/>
                <a:cs typeface="Helvetica"/>
              </a:rPr>
              <a:t>THE TEAM</a:t>
            </a:r>
          </a:p>
        </p:txBody>
      </p:sp>
      <p:sp>
        <p:nvSpPr>
          <p:cNvPr id="19" name="Oval 18"/>
          <p:cNvSpPr/>
          <p:nvPr/>
        </p:nvSpPr>
        <p:spPr>
          <a:xfrm>
            <a:off x="844839" y="2933696"/>
            <a:ext cx="364203" cy="36420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63553" y="2899677"/>
            <a:ext cx="291958" cy="400110"/>
          </a:xfrm>
          <a:prstGeom prst="rect">
            <a:avLst/>
          </a:prstGeom>
        </p:spPr>
        <p:txBody>
          <a:bodyPr wrap="square">
            <a:spAutoFit/>
          </a:bodyPr>
          <a:lstStyle/>
          <a:p>
            <a:r>
              <a:rPr lang="en-US" sz="2000" b="1" dirty="0">
                <a:solidFill>
                  <a:schemeClr val="accent5"/>
                </a:solidFill>
                <a:latin typeface="Helvetica"/>
                <a:cs typeface="Helvetica"/>
              </a:rPr>
              <a:t>1</a:t>
            </a:r>
          </a:p>
        </p:txBody>
      </p:sp>
      <p:sp>
        <p:nvSpPr>
          <p:cNvPr id="21" name="Oval 20"/>
          <p:cNvSpPr/>
          <p:nvPr/>
        </p:nvSpPr>
        <p:spPr>
          <a:xfrm>
            <a:off x="6433439" y="2925866"/>
            <a:ext cx="364203" cy="36420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464023" y="2885913"/>
            <a:ext cx="291958" cy="400110"/>
          </a:xfrm>
          <a:prstGeom prst="rect">
            <a:avLst/>
          </a:prstGeom>
        </p:spPr>
        <p:txBody>
          <a:bodyPr wrap="square">
            <a:spAutoFit/>
          </a:bodyPr>
          <a:lstStyle/>
          <a:p>
            <a:r>
              <a:rPr lang="en-US" sz="2000" b="1" dirty="0">
                <a:solidFill>
                  <a:schemeClr val="accent5"/>
                </a:solidFill>
                <a:latin typeface="Helvetica"/>
                <a:cs typeface="Helvetica"/>
              </a:rPr>
              <a:t>6</a:t>
            </a:r>
          </a:p>
        </p:txBody>
      </p:sp>
      <p:sp>
        <p:nvSpPr>
          <p:cNvPr id="23" name="Oval 22"/>
          <p:cNvSpPr/>
          <p:nvPr/>
        </p:nvSpPr>
        <p:spPr>
          <a:xfrm>
            <a:off x="860742" y="5139417"/>
            <a:ext cx="364203" cy="36420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879456" y="5105398"/>
            <a:ext cx="291958" cy="400110"/>
          </a:xfrm>
          <a:prstGeom prst="rect">
            <a:avLst/>
          </a:prstGeom>
        </p:spPr>
        <p:txBody>
          <a:bodyPr wrap="square">
            <a:spAutoFit/>
          </a:bodyPr>
          <a:lstStyle/>
          <a:p>
            <a:r>
              <a:rPr lang="en-US" sz="2000" b="1" dirty="0">
                <a:solidFill>
                  <a:schemeClr val="accent5"/>
                </a:solidFill>
                <a:latin typeface="Helvetica"/>
                <a:cs typeface="Helvetica"/>
              </a:rPr>
              <a:t>5</a:t>
            </a:r>
          </a:p>
        </p:txBody>
      </p:sp>
      <p:sp>
        <p:nvSpPr>
          <p:cNvPr id="25" name="Oval 24"/>
          <p:cNvSpPr/>
          <p:nvPr/>
        </p:nvSpPr>
        <p:spPr>
          <a:xfrm>
            <a:off x="6433440" y="3442162"/>
            <a:ext cx="364203" cy="36420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464024" y="3402209"/>
            <a:ext cx="291958" cy="400110"/>
          </a:xfrm>
          <a:prstGeom prst="rect">
            <a:avLst/>
          </a:prstGeom>
        </p:spPr>
        <p:txBody>
          <a:bodyPr wrap="square">
            <a:spAutoFit/>
          </a:bodyPr>
          <a:lstStyle/>
          <a:p>
            <a:r>
              <a:rPr lang="en-US" sz="2000" b="1" dirty="0">
                <a:solidFill>
                  <a:schemeClr val="accent5"/>
                </a:solidFill>
                <a:latin typeface="Helvetica"/>
                <a:cs typeface="Helvetica"/>
              </a:rPr>
              <a:t>7</a:t>
            </a:r>
          </a:p>
        </p:txBody>
      </p:sp>
      <p:sp>
        <p:nvSpPr>
          <p:cNvPr id="27" name="Oval 26"/>
          <p:cNvSpPr/>
          <p:nvPr/>
        </p:nvSpPr>
        <p:spPr>
          <a:xfrm>
            <a:off x="6433440" y="4023741"/>
            <a:ext cx="364203" cy="36420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464024" y="3983788"/>
            <a:ext cx="291958" cy="400110"/>
          </a:xfrm>
          <a:prstGeom prst="rect">
            <a:avLst/>
          </a:prstGeom>
        </p:spPr>
        <p:txBody>
          <a:bodyPr wrap="square">
            <a:spAutoFit/>
          </a:bodyPr>
          <a:lstStyle/>
          <a:p>
            <a:r>
              <a:rPr lang="en-US" sz="2000" b="1" dirty="0">
                <a:solidFill>
                  <a:schemeClr val="accent5"/>
                </a:solidFill>
                <a:latin typeface="Helvetica"/>
                <a:cs typeface="Helvetica"/>
              </a:rPr>
              <a:t>8</a:t>
            </a:r>
          </a:p>
        </p:txBody>
      </p:sp>
      <p:sp>
        <p:nvSpPr>
          <p:cNvPr id="29" name="Oval 28"/>
          <p:cNvSpPr/>
          <p:nvPr/>
        </p:nvSpPr>
        <p:spPr>
          <a:xfrm>
            <a:off x="6433440" y="4575643"/>
            <a:ext cx="364203" cy="36420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464024" y="4535690"/>
            <a:ext cx="291958" cy="400110"/>
          </a:xfrm>
          <a:prstGeom prst="rect">
            <a:avLst/>
          </a:prstGeom>
        </p:spPr>
        <p:txBody>
          <a:bodyPr wrap="square">
            <a:spAutoFit/>
          </a:bodyPr>
          <a:lstStyle/>
          <a:p>
            <a:r>
              <a:rPr lang="en-US" sz="2000" b="1" dirty="0">
                <a:solidFill>
                  <a:schemeClr val="accent5"/>
                </a:solidFill>
                <a:latin typeface="Helvetica"/>
                <a:cs typeface="Helvetica"/>
              </a:rPr>
              <a:t>9</a:t>
            </a:r>
          </a:p>
        </p:txBody>
      </p:sp>
      <p:sp>
        <p:nvSpPr>
          <p:cNvPr id="31" name="Oval 30"/>
          <p:cNvSpPr/>
          <p:nvPr/>
        </p:nvSpPr>
        <p:spPr>
          <a:xfrm>
            <a:off x="6433439" y="5121612"/>
            <a:ext cx="364203" cy="36420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377718" y="5093527"/>
            <a:ext cx="540053" cy="400110"/>
          </a:xfrm>
          <a:prstGeom prst="rect">
            <a:avLst/>
          </a:prstGeom>
        </p:spPr>
        <p:txBody>
          <a:bodyPr wrap="square">
            <a:spAutoFit/>
          </a:bodyPr>
          <a:lstStyle/>
          <a:p>
            <a:r>
              <a:rPr lang="en-US" sz="2000" b="1" dirty="0">
                <a:solidFill>
                  <a:schemeClr val="accent5"/>
                </a:solidFill>
                <a:latin typeface="Helvetica"/>
                <a:cs typeface="Helvetica"/>
              </a:rPr>
              <a:t>10</a:t>
            </a:r>
          </a:p>
        </p:txBody>
      </p:sp>
      <p:sp>
        <p:nvSpPr>
          <p:cNvPr id="33" name="Oval 32"/>
          <p:cNvSpPr/>
          <p:nvPr/>
        </p:nvSpPr>
        <p:spPr>
          <a:xfrm>
            <a:off x="842938" y="3477770"/>
            <a:ext cx="364203" cy="36420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861652" y="3443751"/>
            <a:ext cx="291958" cy="400110"/>
          </a:xfrm>
          <a:prstGeom prst="rect">
            <a:avLst/>
          </a:prstGeom>
        </p:spPr>
        <p:txBody>
          <a:bodyPr wrap="square">
            <a:spAutoFit/>
          </a:bodyPr>
          <a:lstStyle/>
          <a:p>
            <a:r>
              <a:rPr lang="en-US" sz="2000" b="1" dirty="0">
                <a:solidFill>
                  <a:schemeClr val="accent5"/>
                </a:solidFill>
                <a:latin typeface="Helvetica"/>
                <a:cs typeface="Helvetica"/>
              </a:rPr>
              <a:t>2</a:t>
            </a:r>
          </a:p>
        </p:txBody>
      </p:sp>
      <p:sp>
        <p:nvSpPr>
          <p:cNvPr id="35" name="Oval 34"/>
          <p:cNvSpPr/>
          <p:nvPr/>
        </p:nvSpPr>
        <p:spPr>
          <a:xfrm>
            <a:off x="860742" y="4599381"/>
            <a:ext cx="364203" cy="36420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879456" y="4565362"/>
            <a:ext cx="291958" cy="400110"/>
          </a:xfrm>
          <a:prstGeom prst="rect">
            <a:avLst/>
          </a:prstGeom>
        </p:spPr>
        <p:txBody>
          <a:bodyPr wrap="square">
            <a:spAutoFit/>
          </a:bodyPr>
          <a:lstStyle/>
          <a:p>
            <a:r>
              <a:rPr lang="en-US" sz="2000" b="1" dirty="0">
                <a:solidFill>
                  <a:schemeClr val="accent5"/>
                </a:solidFill>
                <a:latin typeface="Helvetica"/>
                <a:cs typeface="Helvetica"/>
              </a:rPr>
              <a:t>4</a:t>
            </a:r>
          </a:p>
        </p:txBody>
      </p:sp>
      <p:sp>
        <p:nvSpPr>
          <p:cNvPr id="37" name="Oval 36"/>
          <p:cNvSpPr/>
          <p:nvPr/>
        </p:nvSpPr>
        <p:spPr>
          <a:xfrm>
            <a:off x="842938" y="4047477"/>
            <a:ext cx="364203" cy="36420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861652" y="4013458"/>
            <a:ext cx="291958" cy="400110"/>
          </a:xfrm>
          <a:prstGeom prst="rect">
            <a:avLst/>
          </a:prstGeom>
        </p:spPr>
        <p:txBody>
          <a:bodyPr wrap="square">
            <a:spAutoFit/>
          </a:bodyPr>
          <a:lstStyle/>
          <a:p>
            <a:r>
              <a:rPr lang="en-US" sz="2000" b="1" dirty="0">
                <a:solidFill>
                  <a:schemeClr val="accent5"/>
                </a:solidFill>
                <a:latin typeface="Helvetica"/>
                <a:cs typeface="Helvetica"/>
              </a:rPr>
              <a:t>3</a:t>
            </a:r>
          </a:p>
        </p:txBody>
      </p:sp>
    </p:spTree>
    <p:extLst>
      <p:ext uri="{BB962C8B-B14F-4D97-AF65-F5344CB8AC3E}">
        <p14:creationId xmlns:p14="http://schemas.microsoft.com/office/powerpoint/2010/main" val="3080700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79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373910" y="354866"/>
            <a:ext cx="6312135" cy="2602048"/>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work-breakdown-structure-project-manament-important-to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78" y="-113814"/>
            <a:ext cx="4608826" cy="3072550"/>
          </a:xfrm>
          <a:prstGeom prst="rect">
            <a:avLst/>
          </a:prstGeom>
        </p:spPr>
      </p:pic>
      <p:sp>
        <p:nvSpPr>
          <p:cNvPr id="5" name="Rectangle 4"/>
          <p:cNvSpPr/>
          <p:nvPr/>
        </p:nvSpPr>
        <p:spPr>
          <a:xfrm>
            <a:off x="435978" y="3298096"/>
            <a:ext cx="11269099" cy="308959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569858" y="983262"/>
            <a:ext cx="6105072" cy="1249362"/>
          </a:xfrm>
        </p:spPr>
        <p:txBody>
          <a:bodyPr>
            <a:noAutofit/>
          </a:bodyPr>
          <a:lstStyle/>
          <a:p>
            <a:pPr>
              <a:lnSpc>
                <a:spcPct val="100000"/>
              </a:lnSpc>
            </a:pPr>
            <a:r>
              <a:rPr lang="en-US" sz="4800" b="1" dirty="0">
                <a:solidFill>
                  <a:srgbClr val="9DC3E6"/>
                </a:solidFill>
                <a:latin typeface="Helvetica"/>
                <a:cs typeface="Helvetica"/>
              </a:rPr>
              <a:t>Required Components </a:t>
            </a:r>
            <a:br>
              <a:rPr lang="en-US" sz="4800" b="1" dirty="0">
                <a:solidFill>
                  <a:srgbClr val="9DC3E6"/>
                </a:solidFill>
                <a:latin typeface="Helvetica"/>
                <a:cs typeface="Helvetica"/>
              </a:rPr>
            </a:br>
            <a:r>
              <a:rPr lang="en-US" sz="4800" b="1" dirty="0">
                <a:solidFill>
                  <a:srgbClr val="9DC3E6"/>
                </a:solidFill>
                <a:latin typeface="Helvetica"/>
                <a:cs typeface="Helvetica"/>
              </a:rPr>
              <a:t>for Critical Path</a:t>
            </a:r>
          </a:p>
        </p:txBody>
      </p:sp>
      <p:sp>
        <p:nvSpPr>
          <p:cNvPr id="4" name="Content Placeholder 3"/>
          <p:cNvSpPr>
            <a:spLocks noGrp="1"/>
          </p:cNvSpPr>
          <p:nvPr>
            <p:ph idx="1"/>
          </p:nvPr>
        </p:nvSpPr>
        <p:spPr>
          <a:xfrm>
            <a:off x="691921" y="3451653"/>
            <a:ext cx="10983009" cy="2697043"/>
          </a:xfrm>
        </p:spPr>
        <p:txBody>
          <a:bodyPr>
            <a:normAutofit/>
          </a:bodyPr>
          <a:lstStyle/>
          <a:p>
            <a:pPr marL="0" indent="0">
              <a:buNone/>
            </a:pPr>
            <a:r>
              <a:rPr lang="en-US" sz="3000" b="1" dirty="0">
                <a:latin typeface="Helvetica"/>
                <a:cs typeface="Helvetica"/>
              </a:rPr>
              <a:t>• Work Breakdown Structure</a:t>
            </a:r>
          </a:p>
          <a:p>
            <a:pPr marL="0" indent="0">
              <a:buNone/>
            </a:pPr>
            <a:r>
              <a:rPr lang="en-US" sz="3000" b="1" dirty="0">
                <a:latin typeface="Helvetica"/>
                <a:cs typeface="Helvetica"/>
              </a:rPr>
              <a:t>• Dependencies between the Work Activities</a:t>
            </a:r>
          </a:p>
          <a:p>
            <a:pPr marL="0" indent="0">
              <a:buNone/>
            </a:pPr>
            <a:r>
              <a:rPr lang="en-US" sz="3000" b="1" dirty="0">
                <a:latin typeface="Helvetica"/>
                <a:cs typeface="Helvetica"/>
              </a:rPr>
              <a:t>• Work Activity Durations</a:t>
            </a:r>
          </a:p>
          <a:p>
            <a:pPr marL="0" indent="0">
              <a:buNone/>
            </a:pPr>
            <a:r>
              <a:rPr lang="en-US" sz="3000" b="1" dirty="0">
                <a:latin typeface="Helvetica"/>
                <a:cs typeface="Helvetica"/>
              </a:rPr>
              <a:t>• Logical Endpoints such as Milestones or Deliverables</a:t>
            </a:r>
          </a:p>
          <a:p>
            <a:endParaRPr lang="en-US" sz="3000" dirty="0">
              <a:latin typeface="Helvetica"/>
              <a:cs typeface="Helvetica"/>
            </a:endParaRPr>
          </a:p>
          <a:p>
            <a:pPr marL="0" indent="0">
              <a:buNone/>
            </a:pPr>
            <a:endParaRPr lang="en-US" sz="2400" dirty="0">
              <a:latin typeface="Helvetica"/>
              <a:cs typeface="Helvetica"/>
            </a:endParaRPr>
          </a:p>
        </p:txBody>
      </p:sp>
      <p:pic>
        <p:nvPicPr>
          <p:cNvPr id="14" name="Picture 13" descr="KTC_Black.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15" name="Rectangle 14"/>
          <p:cNvSpPr/>
          <p:nvPr/>
        </p:nvSpPr>
        <p:spPr>
          <a:xfrm>
            <a:off x="0" y="0"/>
            <a:ext cx="5146443" cy="35066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965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79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373910" y="354866"/>
            <a:ext cx="6312135"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35978" y="3202214"/>
            <a:ext cx="11269099"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sp>
        <p:nvSpPr>
          <p:cNvPr id="4" name="Content Placeholder 3"/>
          <p:cNvSpPr>
            <a:spLocks noGrp="1"/>
          </p:cNvSpPr>
          <p:nvPr>
            <p:ph idx="1"/>
          </p:nvPr>
        </p:nvSpPr>
        <p:spPr>
          <a:xfrm>
            <a:off x="556986" y="3265718"/>
            <a:ext cx="10972800" cy="4539727"/>
          </a:xfrm>
        </p:spPr>
        <p:txBody>
          <a:bodyPr>
            <a:normAutofit/>
          </a:bodyPr>
          <a:lstStyle/>
          <a:p>
            <a:pPr marL="0" indent="0">
              <a:lnSpc>
                <a:spcPct val="110000"/>
              </a:lnSpc>
              <a:buNone/>
            </a:pPr>
            <a:r>
              <a:rPr lang="en-US" sz="2400" b="1" u="sng" dirty="0">
                <a:latin typeface="Helvetica"/>
                <a:cs typeface="Helvetica"/>
              </a:rPr>
              <a:t>Graphical Representation of the Entire Project</a:t>
            </a:r>
          </a:p>
          <a:p>
            <a:pPr>
              <a:lnSpc>
                <a:spcPct val="110000"/>
              </a:lnSpc>
            </a:pPr>
            <a:r>
              <a:rPr lang="en-US" sz="2400" b="1" dirty="0">
                <a:latin typeface="Helvetica"/>
                <a:cs typeface="Helvetica"/>
              </a:rPr>
              <a:t>Time Scale listed on the X-axis; Activities on the Y-axis</a:t>
            </a:r>
          </a:p>
          <a:p>
            <a:pPr>
              <a:lnSpc>
                <a:spcPct val="110000"/>
              </a:lnSpc>
            </a:pPr>
            <a:r>
              <a:rPr lang="en-US" sz="2400" b="1" dirty="0">
                <a:latin typeface="Helvetica"/>
                <a:cs typeface="Helvetica"/>
              </a:rPr>
              <a:t>Durations for activities represented in bar chart format</a:t>
            </a:r>
          </a:p>
          <a:p>
            <a:pPr>
              <a:lnSpc>
                <a:spcPct val="110000"/>
              </a:lnSpc>
            </a:pPr>
            <a:r>
              <a:rPr lang="en-US" sz="2400" b="1" dirty="0">
                <a:latin typeface="Helvetica"/>
                <a:cs typeface="Helvetica"/>
              </a:rPr>
              <a:t>Internal relationships represented by placement of the bar                            on the Gantt Chart</a:t>
            </a:r>
          </a:p>
        </p:txBody>
      </p:sp>
      <p:sp>
        <p:nvSpPr>
          <p:cNvPr id="14" name="Title 2"/>
          <p:cNvSpPr txBox="1">
            <a:spLocks/>
          </p:cNvSpPr>
          <p:nvPr/>
        </p:nvSpPr>
        <p:spPr>
          <a:xfrm>
            <a:off x="5569858" y="983262"/>
            <a:ext cx="6105072" cy="1249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b="1" dirty="0">
                <a:solidFill>
                  <a:srgbClr val="9DC3E6"/>
                </a:solidFill>
                <a:latin typeface="Helvetica"/>
                <a:cs typeface="Helvetica"/>
              </a:rPr>
              <a:t>The Gantt Chart</a:t>
            </a:r>
          </a:p>
        </p:txBody>
      </p:sp>
      <p:sp>
        <p:nvSpPr>
          <p:cNvPr id="15" name="Rectangle 14"/>
          <p:cNvSpPr/>
          <p:nvPr/>
        </p:nvSpPr>
        <p:spPr>
          <a:xfrm>
            <a:off x="435429" y="743857"/>
            <a:ext cx="4553857" cy="2149929"/>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034158" y="725714"/>
            <a:ext cx="0" cy="22315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594772" y="723900"/>
            <a:ext cx="0" cy="22315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193488" y="723900"/>
            <a:ext cx="0" cy="22315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754102" y="722086"/>
            <a:ext cx="0" cy="22315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354630" y="723900"/>
            <a:ext cx="0" cy="22315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897102" y="722086"/>
            <a:ext cx="0" cy="22315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32316" y="722085"/>
            <a:ext cx="0" cy="22315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435429" y="743129"/>
            <a:ext cx="934357" cy="318234"/>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233714" y="1067886"/>
            <a:ext cx="789216" cy="27468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830615" y="1349101"/>
            <a:ext cx="934357" cy="318234"/>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2256972" y="1678215"/>
            <a:ext cx="1453242" cy="28847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984500" y="1975029"/>
            <a:ext cx="925286" cy="318234"/>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209472" y="2301600"/>
            <a:ext cx="1571171" cy="318234"/>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064000" y="2629978"/>
            <a:ext cx="934357" cy="318234"/>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19097" y="326571"/>
            <a:ext cx="4570190" cy="417286"/>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4785" y="326580"/>
            <a:ext cx="598714" cy="276999"/>
          </a:xfrm>
          <a:prstGeom prst="rect">
            <a:avLst/>
          </a:prstGeom>
          <a:noFill/>
        </p:spPr>
        <p:txBody>
          <a:bodyPr wrap="square" rtlCol="0">
            <a:spAutoFit/>
          </a:bodyPr>
          <a:lstStyle/>
          <a:p>
            <a:pPr algn="ctr"/>
            <a:r>
              <a:rPr lang="en-US" sz="1200" b="1" dirty="0">
                <a:solidFill>
                  <a:schemeClr val="bg1"/>
                </a:solidFill>
                <a:latin typeface="Helvetica"/>
                <a:cs typeface="Helvetica"/>
              </a:rPr>
              <a:t>3/1</a:t>
            </a:r>
          </a:p>
        </p:txBody>
      </p:sp>
      <p:sp>
        <p:nvSpPr>
          <p:cNvPr id="26" name="TextBox 25"/>
          <p:cNvSpPr txBox="1"/>
          <p:nvPr/>
        </p:nvSpPr>
        <p:spPr>
          <a:xfrm>
            <a:off x="1295400" y="324765"/>
            <a:ext cx="598714" cy="276999"/>
          </a:xfrm>
          <a:prstGeom prst="rect">
            <a:avLst/>
          </a:prstGeom>
          <a:noFill/>
        </p:spPr>
        <p:txBody>
          <a:bodyPr wrap="square" rtlCol="0">
            <a:spAutoFit/>
          </a:bodyPr>
          <a:lstStyle/>
          <a:p>
            <a:pPr algn="ctr"/>
            <a:r>
              <a:rPr lang="en-US" sz="1200" b="1" dirty="0">
                <a:solidFill>
                  <a:srgbClr val="FFFFFF"/>
                </a:solidFill>
                <a:latin typeface="Helvetica"/>
                <a:cs typeface="Helvetica"/>
              </a:rPr>
              <a:t>3/3</a:t>
            </a:r>
          </a:p>
        </p:txBody>
      </p:sp>
      <p:sp>
        <p:nvSpPr>
          <p:cNvPr id="27" name="TextBox 26"/>
          <p:cNvSpPr txBox="1"/>
          <p:nvPr/>
        </p:nvSpPr>
        <p:spPr>
          <a:xfrm>
            <a:off x="4125685" y="324765"/>
            <a:ext cx="598714" cy="276999"/>
          </a:xfrm>
          <a:prstGeom prst="rect">
            <a:avLst/>
          </a:prstGeom>
          <a:noFill/>
        </p:spPr>
        <p:txBody>
          <a:bodyPr wrap="square" rtlCol="0">
            <a:spAutoFit/>
          </a:bodyPr>
          <a:lstStyle/>
          <a:p>
            <a:pPr algn="ctr"/>
            <a:r>
              <a:rPr lang="en-US" sz="1200" b="1" dirty="0">
                <a:solidFill>
                  <a:srgbClr val="FFFFFF"/>
                </a:solidFill>
                <a:latin typeface="Helvetica"/>
                <a:cs typeface="Helvetica"/>
              </a:rPr>
              <a:t>3/13</a:t>
            </a:r>
          </a:p>
        </p:txBody>
      </p:sp>
      <p:sp>
        <p:nvSpPr>
          <p:cNvPr id="28" name="TextBox 27"/>
          <p:cNvSpPr txBox="1"/>
          <p:nvPr/>
        </p:nvSpPr>
        <p:spPr>
          <a:xfrm>
            <a:off x="3608613" y="324766"/>
            <a:ext cx="598714" cy="276999"/>
          </a:xfrm>
          <a:prstGeom prst="rect">
            <a:avLst/>
          </a:prstGeom>
          <a:noFill/>
        </p:spPr>
        <p:txBody>
          <a:bodyPr wrap="square" rtlCol="0">
            <a:spAutoFit/>
          </a:bodyPr>
          <a:lstStyle/>
          <a:p>
            <a:pPr algn="ctr"/>
            <a:r>
              <a:rPr lang="en-US" sz="1200" b="1" dirty="0">
                <a:solidFill>
                  <a:srgbClr val="FFFFFF"/>
                </a:solidFill>
                <a:latin typeface="Helvetica"/>
                <a:cs typeface="Helvetica"/>
              </a:rPr>
              <a:t>3/11</a:t>
            </a:r>
          </a:p>
        </p:txBody>
      </p:sp>
      <p:sp>
        <p:nvSpPr>
          <p:cNvPr id="29" name="TextBox 28"/>
          <p:cNvSpPr txBox="1"/>
          <p:nvPr/>
        </p:nvSpPr>
        <p:spPr>
          <a:xfrm>
            <a:off x="3046185" y="324765"/>
            <a:ext cx="598714" cy="276999"/>
          </a:xfrm>
          <a:prstGeom prst="rect">
            <a:avLst/>
          </a:prstGeom>
          <a:noFill/>
        </p:spPr>
        <p:txBody>
          <a:bodyPr wrap="square" rtlCol="0">
            <a:spAutoFit/>
          </a:bodyPr>
          <a:lstStyle/>
          <a:p>
            <a:pPr algn="ctr"/>
            <a:r>
              <a:rPr lang="en-US" sz="1200" b="1" dirty="0">
                <a:solidFill>
                  <a:srgbClr val="FFFFFF"/>
                </a:solidFill>
                <a:latin typeface="Helvetica"/>
                <a:cs typeface="Helvetica"/>
              </a:rPr>
              <a:t>3/9</a:t>
            </a:r>
          </a:p>
        </p:txBody>
      </p:sp>
      <p:sp>
        <p:nvSpPr>
          <p:cNvPr id="30" name="TextBox 29"/>
          <p:cNvSpPr txBox="1"/>
          <p:nvPr/>
        </p:nvSpPr>
        <p:spPr>
          <a:xfrm>
            <a:off x="2456540" y="324767"/>
            <a:ext cx="598714" cy="276999"/>
          </a:xfrm>
          <a:prstGeom prst="rect">
            <a:avLst/>
          </a:prstGeom>
          <a:noFill/>
        </p:spPr>
        <p:txBody>
          <a:bodyPr wrap="square" rtlCol="0">
            <a:spAutoFit/>
          </a:bodyPr>
          <a:lstStyle/>
          <a:p>
            <a:pPr algn="ctr"/>
            <a:r>
              <a:rPr lang="en-US" sz="1200" b="1" dirty="0">
                <a:solidFill>
                  <a:srgbClr val="FFFFFF"/>
                </a:solidFill>
                <a:latin typeface="Helvetica"/>
                <a:cs typeface="Helvetica"/>
              </a:rPr>
              <a:t>3/7</a:t>
            </a:r>
          </a:p>
        </p:txBody>
      </p:sp>
      <p:sp>
        <p:nvSpPr>
          <p:cNvPr id="31" name="TextBox 30"/>
          <p:cNvSpPr txBox="1"/>
          <p:nvPr/>
        </p:nvSpPr>
        <p:spPr>
          <a:xfrm>
            <a:off x="1894114" y="324765"/>
            <a:ext cx="598714" cy="276999"/>
          </a:xfrm>
          <a:prstGeom prst="rect">
            <a:avLst/>
          </a:prstGeom>
          <a:noFill/>
        </p:spPr>
        <p:txBody>
          <a:bodyPr wrap="square" rtlCol="0">
            <a:spAutoFit/>
          </a:bodyPr>
          <a:lstStyle/>
          <a:p>
            <a:pPr algn="ctr"/>
            <a:r>
              <a:rPr lang="en-US" sz="1200" b="1" dirty="0">
                <a:solidFill>
                  <a:srgbClr val="FFFFFF"/>
                </a:solidFill>
                <a:latin typeface="Helvetica"/>
                <a:cs typeface="Helvetica"/>
              </a:rPr>
              <a:t>3/5</a:t>
            </a:r>
          </a:p>
        </p:txBody>
      </p:sp>
      <p:sp>
        <p:nvSpPr>
          <p:cNvPr id="40" name="Rectangle 39"/>
          <p:cNvSpPr/>
          <p:nvPr/>
        </p:nvSpPr>
        <p:spPr>
          <a:xfrm>
            <a:off x="408214" y="2893786"/>
            <a:ext cx="11303000" cy="27214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07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79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25092" y="351971"/>
            <a:ext cx="6677837" cy="3185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229929" y="354866"/>
            <a:ext cx="4456116" cy="2538920"/>
          </a:xfrm>
          <a:prstGeom prst="rect">
            <a:avLst/>
          </a:prstGeom>
          <a:solidFill>
            <a:srgbClr val="4040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35978" y="3002643"/>
            <a:ext cx="11269099" cy="338504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KTC_Black.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4793" y="5556899"/>
            <a:ext cx="809735" cy="768810"/>
          </a:xfrm>
          <a:prstGeom prst="rect">
            <a:avLst/>
          </a:prstGeom>
        </p:spPr>
      </p:pic>
      <p:pic>
        <p:nvPicPr>
          <p:cNvPr id="2" name="Picture 1" descr="Gantt Chart.jpg"/>
          <p:cNvPicPr>
            <a:picLocks noChangeAspect="1"/>
          </p:cNvPicPr>
          <p:nvPr/>
        </p:nvPicPr>
        <p:blipFill rotWithShape="1">
          <a:blip r:embed="rId4" cstate="hqprint">
            <a:extLst>
              <a:ext uri="{28A0092B-C50C-407E-A947-70E740481C1C}">
                <a14:useLocalDpi xmlns:a14="http://schemas.microsoft.com/office/drawing/2010/main" val="0"/>
              </a:ext>
            </a:extLst>
          </a:blip>
          <a:srcRect t="-1" r="40699" b="36575"/>
          <a:stretch/>
        </p:blipFill>
        <p:spPr>
          <a:xfrm>
            <a:off x="435430" y="1233712"/>
            <a:ext cx="6649355" cy="5495473"/>
          </a:xfrm>
          <a:prstGeom prst="rect">
            <a:avLst/>
          </a:prstGeom>
        </p:spPr>
      </p:pic>
      <p:sp>
        <p:nvSpPr>
          <p:cNvPr id="3" name="Title 2"/>
          <p:cNvSpPr>
            <a:spLocks noGrp="1"/>
          </p:cNvSpPr>
          <p:nvPr>
            <p:ph type="title"/>
          </p:nvPr>
        </p:nvSpPr>
        <p:spPr>
          <a:xfrm>
            <a:off x="7293428" y="494550"/>
            <a:ext cx="4172857" cy="2235949"/>
          </a:xfrm>
        </p:spPr>
        <p:txBody>
          <a:bodyPr>
            <a:noAutofit/>
          </a:bodyPr>
          <a:lstStyle/>
          <a:p>
            <a:pPr>
              <a:lnSpc>
                <a:spcPct val="100000"/>
              </a:lnSpc>
            </a:pPr>
            <a:r>
              <a:rPr lang="en-US" sz="3600" b="1" dirty="0">
                <a:solidFill>
                  <a:srgbClr val="9DC3E6"/>
                </a:solidFill>
                <a:latin typeface="Helvetica"/>
                <a:cs typeface="Helvetica"/>
              </a:rPr>
              <a:t>The Gantt Chart: Graphical Representation of the Entire Project</a:t>
            </a:r>
          </a:p>
        </p:txBody>
      </p:sp>
      <p:sp>
        <p:nvSpPr>
          <p:cNvPr id="18" name="Title 2"/>
          <p:cNvSpPr txBox="1">
            <a:spLocks/>
          </p:cNvSpPr>
          <p:nvPr/>
        </p:nvSpPr>
        <p:spPr>
          <a:xfrm>
            <a:off x="426357" y="474597"/>
            <a:ext cx="6676572" cy="659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400" b="1" dirty="0">
                <a:solidFill>
                  <a:schemeClr val="tx1">
                    <a:lumMod val="75000"/>
                    <a:lumOff val="25000"/>
                  </a:schemeClr>
                </a:solidFill>
                <a:latin typeface="Helvetica"/>
                <a:cs typeface="Helvetica"/>
              </a:rPr>
              <a:t>U.S. 60 Engineering &amp; Environmental</a:t>
            </a:r>
          </a:p>
        </p:txBody>
      </p:sp>
      <p:sp>
        <p:nvSpPr>
          <p:cNvPr id="4" name="Rectangle 3"/>
          <p:cNvSpPr/>
          <p:nvPr/>
        </p:nvSpPr>
        <p:spPr>
          <a:xfrm>
            <a:off x="7093857" y="235857"/>
            <a:ext cx="127000" cy="637721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1025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peakers xmlns="b47a5aad-adfb-4dac-9d3f-47090e67d565">Jeff Jasper</Speakers>
    <Year xmlns="b47a5aad-adfb-4dac-9d3f-47090e67d565">2017</Year>
    <Section xmlns="b47a5aad-adfb-4dac-9d3f-47090e67d565">Project Management</Section>
    <Day xmlns="b47a5aad-adfb-4dac-9d3f-47090e67d565">Wednesday</Day>
  </documentManagement>
</p:properties>
</file>

<file path=customXml/itemProps1.xml><?xml version="1.0" encoding="utf-8"?>
<ds:datastoreItem xmlns:ds="http://schemas.openxmlformats.org/officeDocument/2006/customXml" ds:itemID="{3A417285-D44F-46B3-A67A-3EC8F6E27814}"/>
</file>

<file path=customXml/itemProps2.xml><?xml version="1.0" encoding="utf-8"?>
<ds:datastoreItem xmlns:ds="http://schemas.openxmlformats.org/officeDocument/2006/customXml" ds:itemID="{A48472E1-B244-4637-8341-21AC701F05A3}"/>
</file>

<file path=customXml/itemProps3.xml><?xml version="1.0" encoding="utf-8"?>
<ds:datastoreItem xmlns:ds="http://schemas.openxmlformats.org/officeDocument/2006/customXml" ds:itemID="{612EDD77-77D1-45C8-B818-95E297DEE778}"/>
</file>

<file path=docProps/app.xml><?xml version="1.0" encoding="utf-8"?>
<Properties xmlns="http://schemas.openxmlformats.org/officeDocument/2006/extended-properties" xmlns:vt="http://schemas.openxmlformats.org/officeDocument/2006/docPropsVTypes">
  <TotalTime>5090</TotalTime>
  <Words>2432</Words>
  <Application>Microsoft Office PowerPoint</Application>
  <PresentationFormat>Widescreen</PresentationFormat>
  <Paragraphs>454</Paragraphs>
  <Slides>44</Slides>
  <Notes>25</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Helvetica</vt:lpstr>
      <vt:lpstr>Helvetica Light</vt:lpstr>
      <vt:lpstr>Times New Roman</vt:lpstr>
      <vt:lpstr>Office Theme</vt:lpstr>
      <vt:lpstr>Is My Project on Schedule?</vt:lpstr>
      <vt:lpstr>PowerPoint Presentation</vt:lpstr>
      <vt:lpstr>Critical Path Method for KYTC Project Development  </vt:lpstr>
      <vt:lpstr>Critical Path Method for KYTC Project Development  </vt:lpstr>
      <vt:lpstr>Critical Path Method for KYTC Project Development  </vt:lpstr>
      <vt:lpstr>PowerPoint Presentation</vt:lpstr>
      <vt:lpstr>Required Components  for Critical Path</vt:lpstr>
      <vt:lpstr>PowerPoint Presentation</vt:lpstr>
      <vt:lpstr>The Gantt Chart: Graphical Representation of the Entire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 Rural Federal Bridge Replacement CE I </vt:lpstr>
      <vt:lpstr>“Standard” Rural Federal Bridge Replacement CE I </vt:lpstr>
      <vt:lpstr>PowerPoint Presentation</vt:lpstr>
      <vt:lpstr>PowerPoint Presentation</vt:lpstr>
      <vt:lpstr>PowerPoint Presentation</vt:lpstr>
      <vt:lpstr>“Standard” Rural Federal Bridge Replacement CE I </vt:lpstr>
      <vt:lpstr>PowerPoint Presentation</vt:lpstr>
      <vt:lpstr>PowerPoint Presentation</vt:lpstr>
      <vt:lpstr>PowerPoint Presentation</vt:lpstr>
      <vt:lpstr>PowerPoint Presentation</vt:lpstr>
      <vt:lpstr>“Standard” Urban Federal Bridge Replacement CE I </vt:lpstr>
      <vt:lpstr>“Standard” Urban Federal Bridge Replacement CE I </vt:lpstr>
      <vt:lpstr>PowerPoint Presentation</vt:lpstr>
      <vt:lpstr>PowerPoint Presentation</vt:lpstr>
      <vt:lpstr>“Standard” Urban Federal Bridge Replacement CE I </vt:lpstr>
      <vt:lpstr>PowerPoint Presentation</vt:lpstr>
      <vt:lpstr>PowerPoint Presentation</vt:lpstr>
      <vt:lpstr>PowerPoint Presentation</vt:lpstr>
      <vt:lpstr>PowerPoint Presentation</vt:lpstr>
      <vt:lpstr>Critical Path Method for KYTC Project Development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My Project on Schedule</dc:title>
  <dc:creator>Jasper, Jeff D</dc:creator>
  <cp:lastModifiedBy>Jasper, Jeff D</cp:lastModifiedBy>
  <cp:revision>73</cp:revision>
  <dcterms:created xsi:type="dcterms:W3CDTF">2017-07-15T14:40:27Z</dcterms:created>
  <dcterms:modified xsi:type="dcterms:W3CDTF">2017-08-01T13:04:23Z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